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93.jpg" ContentType="image/gif"/>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5024" r:id="rId2"/>
    <p:sldMasterId id="2147485038" r:id="rId3"/>
    <p:sldMasterId id="2147485052" r:id="rId4"/>
  </p:sldMasterIdLst>
  <p:notesMasterIdLst>
    <p:notesMasterId r:id="rId227"/>
  </p:notesMasterIdLst>
  <p:handoutMasterIdLst>
    <p:handoutMasterId r:id="rId228"/>
  </p:handoutMasterIdLst>
  <p:sldIdLst>
    <p:sldId id="1608" r:id="rId5"/>
    <p:sldId id="764" r:id="rId6"/>
    <p:sldId id="1693" r:id="rId7"/>
    <p:sldId id="911" r:id="rId8"/>
    <p:sldId id="396" r:id="rId9"/>
    <p:sldId id="1491" r:id="rId10"/>
    <p:sldId id="1463" r:id="rId11"/>
    <p:sldId id="1403" r:id="rId12"/>
    <p:sldId id="1252" r:id="rId13"/>
    <p:sldId id="1253" r:id="rId14"/>
    <p:sldId id="1265" r:id="rId15"/>
    <p:sldId id="1264" r:id="rId16"/>
    <p:sldId id="1488" r:id="rId17"/>
    <p:sldId id="1686" r:id="rId18"/>
    <p:sldId id="1382" r:id="rId19"/>
    <p:sldId id="1383" r:id="rId20"/>
    <p:sldId id="1266" r:id="rId21"/>
    <p:sldId id="1273" r:id="rId22"/>
    <p:sldId id="1481" r:id="rId23"/>
    <p:sldId id="1525" r:id="rId24"/>
    <p:sldId id="1277" r:id="rId25"/>
    <p:sldId id="1274" r:id="rId26"/>
    <p:sldId id="1275" r:id="rId27"/>
    <p:sldId id="1527" r:id="rId28"/>
    <p:sldId id="1483" r:id="rId29"/>
    <p:sldId id="1486" r:id="rId30"/>
    <p:sldId id="1487" r:id="rId31"/>
    <p:sldId id="1609" r:id="rId32"/>
    <p:sldId id="1610" r:id="rId33"/>
    <p:sldId id="1689" r:id="rId34"/>
    <p:sldId id="1687" r:id="rId35"/>
    <p:sldId id="1279" r:id="rId36"/>
    <p:sldId id="776" r:id="rId37"/>
    <p:sldId id="1235" r:id="rId38"/>
    <p:sldId id="775" r:id="rId39"/>
    <p:sldId id="1679" r:id="rId40"/>
    <p:sldId id="1066" r:id="rId41"/>
    <p:sldId id="1084" r:id="rId42"/>
    <p:sldId id="777" r:id="rId43"/>
    <p:sldId id="1015" r:id="rId44"/>
    <p:sldId id="1680" r:id="rId45"/>
    <p:sldId id="1681" r:id="rId46"/>
    <p:sldId id="1654" r:id="rId47"/>
    <p:sldId id="1684" r:id="rId48"/>
    <p:sldId id="1340" r:id="rId49"/>
    <p:sldId id="1678" r:id="rId50"/>
    <p:sldId id="1341" r:id="rId51"/>
    <p:sldId id="1537" r:id="rId52"/>
    <p:sldId id="1611" r:id="rId53"/>
    <p:sldId id="1538" r:id="rId54"/>
    <p:sldId id="1674" r:id="rId55"/>
    <p:sldId id="1536" r:id="rId56"/>
    <p:sldId id="1541" r:id="rId57"/>
    <p:sldId id="1529" r:id="rId58"/>
    <p:sldId id="1531" r:id="rId59"/>
    <p:sldId id="1542" r:id="rId60"/>
    <p:sldId id="1530" r:id="rId61"/>
    <p:sldId id="1534" r:id="rId62"/>
    <p:sldId id="1694" r:id="rId63"/>
    <p:sldId id="1311" r:id="rId64"/>
    <p:sldId id="1612" r:id="rId65"/>
    <p:sldId id="1588" r:id="rId66"/>
    <p:sldId id="1385" r:id="rId67"/>
    <p:sldId id="1386" r:id="rId68"/>
    <p:sldId id="1423" r:id="rId69"/>
    <p:sldId id="1424" r:id="rId70"/>
    <p:sldId id="1613" r:id="rId71"/>
    <p:sldId id="1426" r:id="rId72"/>
    <p:sldId id="1427" r:id="rId73"/>
    <p:sldId id="1428" r:id="rId74"/>
    <p:sldId id="1429" r:id="rId75"/>
    <p:sldId id="1503" r:id="rId76"/>
    <p:sldId id="1504" r:id="rId77"/>
    <p:sldId id="1505" r:id="rId78"/>
    <p:sldId id="1506" r:id="rId79"/>
    <p:sldId id="1540" r:id="rId80"/>
    <p:sldId id="1507" r:id="rId81"/>
    <p:sldId id="1458" r:id="rId82"/>
    <p:sldId id="1430" r:id="rId83"/>
    <p:sldId id="1431" r:id="rId84"/>
    <p:sldId id="1432" r:id="rId85"/>
    <p:sldId id="1433" r:id="rId86"/>
    <p:sldId id="1434" r:id="rId87"/>
    <p:sldId id="1435" r:id="rId88"/>
    <p:sldId id="1615" r:id="rId89"/>
    <p:sldId id="1436" r:id="rId90"/>
    <p:sldId id="843" r:id="rId91"/>
    <p:sldId id="1455" r:id="rId92"/>
    <p:sldId id="852" r:id="rId93"/>
    <p:sldId id="853" r:id="rId94"/>
    <p:sldId id="851" r:id="rId95"/>
    <p:sldId id="1614" r:id="rId96"/>
    <p:sldId id="878" r:id="rId97"/>
    <p:sldId id="1232" r:id="rId98"/>
    <p:sldId id="1706" r:id="rId99"/>
    <p:sldId id="1707" r:id="rId100"/>
    <p:sldId id="1708" r:id="rId101"/>
    <p:sldId id="1709" r:id="rId102"/>
    <p:sldId id="1710" r:id="rId103"/>
    <p:sldId id="1711" r:id="rId104"/>
    <p:sldId id="1712" r:id="rId105"/>
    <p:sldId id="1713" r:id="rId106"/>
    <p:sldId id="1714" r:id="rId107"/>
    <p:sldId id="1715" r:id="rId108"/>
    <p:sldId id="1716" r:id="rId109"/>
    <p:sldId id="1717" r:id="rId110"/>
    <p:sldId id="1685" r:id="rId111"/>
    <p:sldId id="1312" r:id="rId112"/>
    <p:sldId id="1544" r:id="rId113"/>
    <p:sldId id="1545" r:id="rId114"/>
    <p:sldId id="1546" r:id="rId115"/>
    <p:sldId id="1547" r:id="rId116"/>
    <p:sldId id="1548" r:id="rId117"/>
    <p:sldId id="1549" r:id="rId118"/>
    <p:sldId id="1550" r:id="rId119"/>
    <p:sldId id="1551" r:id="rId120"/>
    <p:sldId id="1552" r:id="rId121"/>
    <p:sldId id="1553" r:id="rId122"/>
    <p:sldId id="1554" r:id="rId123"/>
    <p:sldId id="1555" r:id="rId124"/>
    <p:sldId id="1557" r:id="rId125"/>
    <p:sldId id="1558" r:id="rId126"/>
    <p:sldId id="1559" r:id="rId127"/>
    <p:sldId id="1560" r:id="rId128"/>
    <p:sldId id="1561" r:id="rId129"/>
    <p:sldId id="1562" r:id="rId130"/>
    <p:sldId id="1563" r:id="rId131"/>
    <p:sldId id="1565" r:id="rId132"/>
    <p:sldId id="1566" r:id="rId133"/>
    <p:sldId id="1567" r:id="rId134"/>
    <p:sldId id="1568" r:id="rId135"/>
    <p:sldId id="1569" r:id="rId136"/>
    <p:sldId id="1570" r:id="rId137"/>
    <p:sldId id="1571" r:id="rId138"/>
    <p:sldId id="1572" r:id="rId139"/>
    <p:sldId id="1581" r:id="rId140"/>
    <p:sldId id="1582" r:id="rId141"/>
    <p:sldId id="1583" r:id="rId142"/>
    <p:sldId id="1584" r:id="rId143"/>
    <p:sldId id="1585" r:id="rId144"/>
    <p:sldId id="1628" r:id="rId145"/>
    <p:sldId id="1586" r:id="rId146"/>
    <p:sldId id="1587" r:id="rId147"/>
    <p:sldId id="1690" r:id="rId148"/>
    <p:sldId id="1313" r:id="rId149"/>
    <p:sldId id="1589" r:id="rId150"/>
    <p:sldId id="1590" r:id="rId151"/>
    <p:sldId id="1591" r:id="rId152"/>
    <p:sldId id="1593" r:id="rId153"/>
    <p:sldId id="1592" r:id="rId154"/>
    <p:sldId id="1645" r:id="rId155"/>
    <p:sldId id="1595" r:id="rId156"/>
    <p:sldId id="1468" r:id="rId157"/>
    <p:sldId id="1471" r:id="rId158"/>
    <p:sldId id="1472" r:id="rId159"/>
    <p:sldId id="1473" r:id="rId160"/>
    <p:sldId id="1474" r:id="rId161"/>
    <p:sldId id="1475" r:id="rId162"/>
    <p:sldId id="1476" r:id="rId163"/>
    <p:sldId id="1477" r:id="rId164"/>
    <p:sldId id="1478" r:id="rId165"/>
    <p:sldId id="1629" r:id="rId166"/>
    <p:sldId id="1642" r:id="rId167"/>
    <p:sldId id="1479" r:id="rId168"/>
    <p:sldId id="1284" r:id="rId169"/>
    <p:sldId id="937" r:id="rId170"/>
    <p:sldId id="938" r:id="rId171"/>
    <p:sldId id="939" r:id="rId172"/>
    <p:sldId id="940" r:id="rId173"/>
    <p:sldId id="941" r:id="rId174"/>
    <p:sldId id="947" r:id="rId175"/>
    <p:sldId id="942" r:id="rId176"/>
    <p:sldId id="943" r:id="rId177"/>
    <p:sldId id="944" r:id="rId178"/>
    <p:sldId id="945" r:id="rId179"/>
    <p:sldId id="946" r:id="rId180"/>
    <p:sldId id="1597" r:id="rId181"/>
    <p:sldId id="1598" r:id="rId182"/>
    <p:sldId id="1599" r:id="rId183"/>
    <p:sldId id="1600" r:id="rId184"/>
    <p:sldId id="1601" r:id="rId185"/>
    <p:sldId id="1602" r:id="rId186"/>
    <p:sldId id="1604" r:id="rId187"/>
    <p:sldId id="1683" r:id="rId188"/>
    <p:sldId id="1688" r:id="rId189"/>
    <p:sldId id="1261" r:id="rId190"/>
    <p:sldId id="1286" r:id="rId191"/>
    <p:sldId id="1285" r:id="rId192"/>
    <p:sldId id="1596" r:id="rId193"/>
    <p:sldId id="1522" r:id="rId194"/>
    <p:sldId id="1518" r:id="rId195"/>
    <p:sldId id="1675" r:id="rId196"/>
    <p:sldId id="1607" r:id="rId197"/>
    <p:sldId id="1647" r:id="rId198"/>
    <p:sldId id="1636" r:id="rId199"/>
    <p:sldId id="1643" r:id="rId200"/>
    <p:sldId id="1644" r:id="rId201"/>
    <p:sldId id="1634" r:id="rId202"/>
    <p:sldId id="1648" r:id="rId203"/>
    <p:sldId id="1646" r:id="rId204"/>
    <p:sldId id="1289" r:id="rId205"/>
    <p:sldId id="1290" r:id="rId206"/>
    <p:sldId id="1637" r:id="rId207"/>
    <p:sldId id="1638" r:id="rId208"/>
    <p:sldId id="1639" r:id="rId209"/>
    <p:sldId id="1291" r:id="rId210"/>
    <p:sldId id="1292" r:id="rId211"/>
    <p:sldId id="1293" r:id="rId212"/>
    <p:sldId id="1294" r:id="rId213"/>
    <p:sldId id="1295" r:id="rId214"/>
    <p:sldId id="1692" r:id="rId215"/>
    <p:sldId id="1329" r:id="rId216"/>
    <p:sldId id="1330" r:id="rId217"/>
    <p:sldId id="1331" r:id="rId218"/>
    <p:sldId id="1332" r:id="rId219"/>
    <p:sldId id="1333" r:id="rId220"/>
    <p:sldId id="1334" r:id="rId221"/>
    <p:sldId id="1335" r:id="rId222"/>
    <p:sldId id="1336" r:id="rId223"/>
    <p:sldId id="1337" r:id="rId224"/>
    <p:sldId id="1338" r:id="rId225"/>
    <p:sldId id="1339" r:id="rId226"/>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00080"/>
    <a:srgbClr val="FF6699"/>
    <a:srgbClr val="66FFCC"/>
    <a:srgbClr val="66FFFF"/>
    <a:srgbClr val="0033CC"/>
    <a:srgbClr val="33CCFF"/>
    <a:srgbClr val="0066CC"/>
    <a:srgbClr val="82823E"/>
    <a:srgbClr val="EFF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79" autoAdjust="0"/>
    <p:restoredTop sz="93961" autoAdjust="0"/>
  </p:normalViewPr>
  <p:slideViewPr>
    <p:cSldViewPr>
      <p:cViewPr>
        <p:scale>
          <a:sx n="63" d="100"/>
          <a:sy n="63" d="100"/>
        </p:scale>
        <p:origin x="-144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notesMaster" Target="notesMasters/notesMaster1.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presProps" Target="presProps.xml"/><Relationship Id="rId19" Type="http://schemas.openxmlformats.org/officeDocument/2006/relationships/slide" Target="slides/slide15.xml"/><Relationship Id="rId224" Type="http://schemas.openxmlformats.org/officeDocument/2006/relationships/slide" Target="slides/slide220.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viewProps" Target="view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231" Type="http://schemas.openxmlformats.org/officeDocument/2006/relationships/theme" Target="theme/theme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510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D58E1946-6BDF-4BF6-9C63-A36817C1395C}" type="datetimeFigureOut">
              <a:rPr lang="en-US"/>
              <a:pPr>
                <a:defRPr/>
              </a:pPr>
              <a:t>8/22/2014</a:t>
            </a:fld>
            <a:endParaRPr lang="en-US"/>
          </a:p>
        </p:txBody>
      </p:sp>
      <p:sp>
        <p:nvSpPr>
          <p:cNvPr id="17510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510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F4F97FB-9677-4737-B076-6AFC62740CCA}" type="slidenum">
              <a:rPr lang="en-US"/>
              <a:pPr>
                <a:defRPr/>
              </a:pPr>
              <a:t>‹#›</a:t>
            </a:fld>
            <a:endParaRPr lang="en-US"/>
          </a:p>
        </p:txBody>
      </p:sp>
    </p:spTree>
    <p:extLst>
      <p:ext uri="{BB962C8B-B14F-4D97-AF65-F5344CB8AC3E}">
        <p14:creationId xmlns:p14="http://schemas.microsoft.com/office/powerpoint/2010/main" val="426417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A849CF-12C8-4521-9E0F-FB1791D63B3B}" type="datetimeFigureOut">
              <a:rPr lang="en-US"/>
              <a:pPr>
                <a:defRPr/>
              </a:pPr>
              <a:t>8/22/2014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20F20F4-4626-4750-BEB2-ADDA19256E64}" type="slidenum">
              <a:rPr lang="en-US"/>
              <a:pPr>
                <a:defRPr/>
              </a:pPr>
              <a:t>‹#›</a:t>
            </a:fld>
            <a:endParaRPr lang="en-US"/>
          </a:p>
        </p:txBody>
      </p:sp>
    </p:spTree>
    <p:extLst>
      <p:ext uri="{BB962C8B-B14F-4D97-AF65-F5344CB8AC3E}">
        <p14:creationId xmlns:p14="http://schemas.microsoft.com/office/powerpoint/2010/main" val="1158511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4780C13-DA2A-45F9-BC31-8E33EDBDC7DB}" type="slidenum">
              <a:rPr lang="en-US" sz="1200" smtClean="0">
                <a:solidFill>
                  <a:prstClr val="black"/>
                </a:solidFill>
              </a:rPr>
              <a:pPr eaLnBrk="1" hangingPunct="1">
                <a:defRPr/>
              </a:pPr>
              <a:t>15</a:t>
            </a:fld>
            <a:endParaRPr lang="en-US" sz="1200" smtClean="0">
              <a:solidFill>
                <a:prstClr val="black"/>
              </a:solidFill>
            </a:endParaRPr>
          </a:p>
        </p:txBody>
      </p:sp>
      <p:sp>
        <p:nvSpPr>
          <p:cNvPr id="2467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67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88067457-49D8-443E-98FB-54CC62A34227}" type="slidenum">
              <a:rPr lang="en-US">
                <a:solidFill>
                  <a:prstClr val="black"/>
                </a:solidFill>
              </a:rPr>
              <a:pPr>
                <a:defRPr/>
              </a:pPr>
              <a:t>71</a:t>
            </a:fld>
            <a:endParaRPr lang="en-US">
              <a:solidFill>
                <a:prstClr val="black"/>
              </a:solidFill>
            </a:endParaRPr>
          </a:p>
        </p:txBody>
      </p:sp>
      <p:sp>
        <p:nvSpPr>
          <p:cNvPr id="221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p:txBody>
          <a:bodyPr/>
          <a:lstStyle/>
          <a:p>
            <a:pPr>
              <a:defRPr/>
            </a:pPr>
            <a:fld id="{5FF58DBE-EBC1-446F-A3BE-1A460FB5D66E}" type="slidenum">
              <a:rPr lang="en-US">
                <a:solidFill>
                  <a:prstClr val="black"/>
                </a:solidFill>
              </a:rPr>
              <a:pPr>
                <a:defRPr/>
              </a:pPr>
              <a:t>72</a:t>
            </a:fld>
            <a:endParaRPr lang="en-US">
              <a:solidFill>
                <a:prstClr val="black"/>
              </a:solidFill>
            </a:endParaRPr>
          </a:p>
        </p:txBody>
      </p:sp>
      <p:sp>
        <p:nvSpPr>
          <p:cNvPr id="2222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22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40EBB8B3-38AA-4212-9A0E-8EC8B6A8F593}" type="slidenum">
              <a:rPr lang="en-US">
                <a:solidFill>
                  <a:prstClr val="black"/>
                </a:solidFill>
              </a:rPr>
              <a:pPr>
                <a:defRPr/>
              </a:pPr>
              <a:t>73</a:t>
            </a:fld>
            <a:endParaRPr lang="en-US">
              <a:solidFill>
                <a:prstClr val="black"/>
              </a:solidFill>
            </a:endParaRPr>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92CBF946-5C5B-4EA2-B974-82BA0DD131B3}" type="slidenum">
              <a:rPr lang="en-US">
                <a:solidFill>
                  <a:prstClr val="black"/>
                </a:solidFill>
              </a:rPr>
              <a:pPr>
                <a:defRPr/>
              </a:pPr>
              <a:t>74</a:t>
            </a:fld>
            <a:endParaRPr lang="en-US">
              <a:solidFill>
                <a:prstClr val="black"/>
              </a:solidFill>
            </a:endParaRPr>
          </a:p>
        </p:txBody>
      </p:sp>
      <p:sp>
        <p:nvSpPr>
          <p:cNvPr id="224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197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8355"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937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040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1427"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245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p:txBody>
          <a:bodyPr/>
          <a:lstStyle/>
          <a:p>
            <a:pPr>
              <a:defRPr/>
            </a:pPr>
            <a:fld id="{98BD1DF0-BC43-4000-8796-27970120A2C0}" type="slidenum">
              <a:rPr lang="en-US"/>
              <a:pPr>
                <a:defRPr/>
              </a:pPr>
              <a:t>33</a:t>
            </a:fld>
            <a:endParaRPr lang="en-US"/>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658F827A-37F6-44A3-8EEE-DFF9CBFE0420}" type="slidenum">
              <a:rPr lang="en-US" sz="1200" smtClean="0">
                <a:solidFill>
                  <a:srgbClr val="000000"/>
                </a:solidFill>
              </a:rPr>
              <a:pPr eaLnBrk="1" hangingPunct="1">
                <a:defRPr/>
              </a:pPr>
              <a:t>83</a:t>
            </a:fld>
            <a:endParaRPr lang="en-US" sz="1200" smtClean="0">
              <a:solidFill>
                <a:srgbClr val="000000"/>
              </a:solidFill>
            </a:endParaRPr>
          </a:p>
        </p:txBody>
      </p:sp>
      <p:sp>
        <p:nvSpPr>
          <p:cNvPr id="233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44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p:txBody>
          <a:bodyPr/>
          <a:lstStyle/>
          <a:p>
            <a:pPr>
              <a:defRPr/>
            </a:pPr>
            <a:fld id="{A7B89AAE-71E7-48E1-9E5A-6CA6C4D5FECB}" type="slidenum">
              <a:rPr lang="en-US">
                <a:solidFill>
                  <a:prstClr val="black"/>
                </a:solidFill>
              </a:rPr>
              <a:pPr>
                <a:defRPr/>
              </a:pPr>
              <a:t>87</a:t>
            </a:fld>
            <a:endParaRPr lang="en-US">
              <a:solidFill>
                <a:prstClr val="black"/>
              </a:solidFill>
            </a:endParaRPr>
          </a:p>
        </p:txBody>
      </p:sp>
      <p:sp>
        <p:nvSpPr>
          <p:cNvPr id="2252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2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p:txBody>
          <a:bodyPr/>
          <a:lstStyle/>
          <a:p>
            <a:pPr>
              <a:defRPr/>
            </a:pPr>
            <a:fld id="{E1806276-1D90-46AB-A571-915C928EE9F5}" type="slidenum">
              <a:rPr lang="en-US">
                <a:solidFill>
                  <a:prstClr val="black"/>
                </a:solidFill>
              </a:rPr>
              <a:pPr>
                <a:defRPr/>
              </a:pPr>
              <a:t>88</a:t>
            </a:fld>
            <a:endParaRPr lang="en-US">
              <a:solidFill>
                <a:prstClr val="black"/>
              </a:solidFill>
            </a:endParaRPr>
          </a:p>
        </p:txBody>
      </p:sp>
      <p:sp>
        <p:nvSpPr>
          <p:cNvPr id="2621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621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p:txBody>
          <a:bodyPr/>
          <a:lstStyle/>
          <a:p>
            <a:pPr>
              <a:defRPr/>
            </a:pPr>
            <a:fld id="{B906E6E0-1CEA-4E90-8763-263F23936897}" type="slidenum">
              <a:rPr lang="en-US"/>
              <a:pPr>
                <a:defRPr/>
              </a:pPr>
              <a:t>91</a:t>
            </a:fld>
            <a:endParaRPr lang="en-US"/>
          </a:p>
        </p:txBody>
      </p:sp>
      <p:sp>
        <p:nvSpPr>
          <p:cNvPr id="226307"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6308"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p:txBody>
          <a:bodyPr/>
          <a:lstStyle/>
          <a:p>
            <a:pPr>
              <a:defRPr/>
            </a:pPr>
            <a:fld id="{D99595D1-B60A-4564-9E6D-4621172352A1}" type="slidenum">
              <a:rPr lang="en-US"/>
              <a:pPr>
                <a:defRPr/>
              </a:pPr>
              <a:t>92</a:t>
            </a:fld>
            <a:endParaRPr lang="en-US"/>
          </a:p>
        </p:txBody>
      </p:sp>
      <p:sp>
        <p:nvSpPr>
          <p:cNvPr id="245763"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764"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p:txBody>
          <a:bodyPr/>
          <a:lstStyle/>
          <a:p>
            <a:pPr>
              <a:defRPr/>
            </a:pPr>
            <a:fld id="{697604F1-0570-497D-87DA-1D54B2BFADAC}" type="slidenum">
              <a:rPr lang="en-US">
                <a:solidFill>
                  <a:prstClr val="black"/>
                </a:solidFill>
              </a:rPr>
              <a:pPr>
                <a:defRPr/>
              </a:pPr>
              <a:t>93</a:t>
            </a:fld>
            <a:endParaRPr lang="en-US">
              <a:solidFill>
                <a:prstClr val="black"/>
              </a:solidFill>
            </a:endParaRPr>
          </a:p>
        </p:txBody>
      </p:sp>
      <p:sp>
        <p:nvSpPr>
          <p:cNvPr id="227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AB8419-2405-4DAE-8E77-07CCA3D55EE9}" type="slidenum">
              <a:rPr lang="en-US" altLang="en-US" sz="1200"/>
              <a:pPr eaLnBrk="1" hangingPunct="1"/>
              <a:t>96</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1D9D331-E778-495E-AC84-F3C49B1091B5}" type="slidenum">
              <a:rPr lang="en-US" smtClean="0"/>
              <a:pPr>
                <a:defRPr/>
              </a:pPr>
              <a:t>132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0D9A35C-ECD6-43F5-8DF9-168593F2FD34}" type="slidenum">
              <a:rPr lang="en-US" sz="1200" smtClean="0"/>
              <a:pPr eaLnBrk="1" hangingPunct="1">
                <a:defRPr/>
              </a:pPr>
              <a:t>137</a:t>
            </a:fld>
            <a:endParaRPr 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bwMode="auto">
          <a:xfrm>
            <a:off x="1146175" y="685800"/>
            <a:ext cx="4572000" cy="3429000"/>
          </a:xfrm>
          <a:solidFill>
            <a:srgbClr val="FFFFFF"/>
          </a:solidFill>
          <a:ln>
            <a:solidFill>
              <a:srgbClr val="000000"/>
            </a:solidFill>
            <a:miter lim="800000"/>
            <a:headEnd/>
            <a:tailEnd/>
          </a:ln>
        </p:spPr>
      </p:sp>
      <p:sp>
        <p:nvSpPr>
          <p:cNvPr id="20992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9BDAB2E-1C68-4236-9D18-9C000BF09740}" type="slidenum">
              <a:rPr lang="en-US" sz="1200" smtClean="0"/>
              <a:pPr eaLnBrk="1" hangingPunct="1">
                <a:defRPr/>
              </a:pPr>
              <a:t>138</a:t>
            </a:fld>
            <a:endParaRPr 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p:txBody>
          <a:bodyPr/>
          <a:lstStyle/>
          <a:p>
            <a:pPr>
              <a:defRPr/>
            </a:pPr>
            <a:fld id="{E3937D40-DFD2-4F9E-A211-710AE13A355D}" type="slidenum">
              <a:rPr lang="en-US"/>
              <a:pPr>
                <a:defRPr/>
              </a:pPr>
              <a:t>160</a:t>
            </a:fld>
            <a:endParaRPr lang="en-US"/>
          </a:p>
        </p:txBody>
      </p:sp>
      <p:sp>
        <p:nvSpPr>
          <p:cNvPr id="214019"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2140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p:txBody>
          <a:bodyPr/>
          <a:lstStyle/>
          <a:p>
            <a:pPr>
              <a:defRPr/>
            </a:pPr>
            <a:fld id="{A7318175-159E-4A92-8BB9-7B5DB4054FE7}" type="slidenum">
              <a:rPr lang="en-US"/>
              <a:pPr>
                <a:defRPr/>
              </a:pPr>
              <a:t>166</a:t>
            </a:fld>
            <a:endParaRPr lang="en-US"/>
          </a:p>
        </p:txBody>
      </p:sp>
      <p:sp>
        <p:nvSpPr>
          <p:cNvPr id="2416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16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D1CA7BE-744C-4902-A2DA-9B68DCB49369}" type="slidenum">
              <a:rPr lang="en-US" sz="1200"/>
              <a:pPr eaLnBrk="1" hangingPunct="1">
                <a:defRPr/>
              </a:pPr>
              <a:t>167</a:t>
            </a:fld>
            <a:endParaRPr lang="en-US" sz="1200"/>
          </a:p>
        </p:txBody>
      </p:sp>
      <p:sp>
        <p:nvSpPr>
          <p:cNvPr id="2426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269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94044C0C-8B80-4831-80AA-94AD3F8E538E}" type="slidenum">
              <a:rPr lang="en-US" sz="1200"/>
              <a:pPr eaLnBrk="1" hangingPunct="1">
                <a:defRPr/>
              </a:pPr>
              <a:t>168</a:t>
            </a:fld>
            <a:endParaRPr lang="en-US" sz="1200"/>
          </a:p>
        </p:txBody>
      </p:sp>
      <p:sp>
        <p:nvSpPr>
          <p:cNvPr id="2437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37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DA2175A-9556-436B-A987-3109A1931F72}" type="slidenum">
              <a:rPr lang="en-US" sz="1200"/>
              <a:pPr eaLnBrk="1" hangingPunct="1">
                <a:defRPr/>
              </a:pPr>
              <a:t>169</a:t>
            </a:fld>
            <a:endParaRPr lang="en-US" sz="1200"/>
          </a:p>
        </p:txBody>
      </p:sp>
      <p:sp>
        <p:nvSpPr>
          <p:cNvPr id="2447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47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p:txBody>
          <a:bodyPr/>
          <a:lstStyle/>
          <a:p>
            <a:pPr>
              <a:defRPr/>
            </a:pPr>
            <a:fld id="{339E2143-78F0-463C-ACDE-74B0B8749486}" type="slidenum">
              <a:rPr lang="en-US"/>
              <a:pPr>
                <a:defRPr/>
              </a:pPr>
              <a:t>213</a:t>
            </a:fld>
            <a:endParaRPr lang="en-US"/>
          </a:p>
        </p:txBody>
      </p:sp>
      <p:sp>
        <p:nvSpPr>
          <p:cNvPr id="2406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06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0F20F4-4626-4750-BEB2-ADDA19256E64}" type="slidenum">
              <a:rPr lang="en-US" smtClean="0"/>
              <a:pPr>
                <a:defRPr/>
              </a:pPr>
              <a:t>62</a:t>
            </a:fld>
            <a:endParaRPr lang="en-US"/>
          </a:p>
        </p:txBody>
      </p:sp>
    </p:spTree>
    <p:extLst>
      <p:ext uri="{BB962C8B-B14F-4D97-AF65-F5344CB8AC3E}">
        <p14:creationId xmlns:p14="http://schemas.microsoft.com/office/powerpoint/2010/main" val="27642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4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689BAE94-CC65-4DB6-82D3-AD02898B0035}" type="slidenum">
              <a:rPr lang="en-US"/>
              <a:pPr>
                <a:defRPr/>
              </a:pPr>
              <a:t>66</a:t>
            </a:fld>
            <a:endParaRPr lang="en-US"/>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0E048E85-FB0B-470C-8F8A-5108895D328D}" type="slidenum">
              <a:rPr lang="en-US"/>
              <a:pPr>
                <a:defRPr/>
              </a:pPr>
              <a:t>68</a:t>
            </a:fld>
            <a:endParaRPr lang="en-US"/>
          </a:p>
        </p:txBody>
      </p:sp>
      <p:sp>
        <p:nvSpPr>
          <p:cNvPr id="218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C7154168-D3EB-42D4-AA11-23374D78D1A7}" type="slidenum">
              <a:rPr lang="en-US"/>
              <a:pPr>
                <a:defRPr/>
              </a:pPr>
              <a:t>69</a:t>
            </a:fld>
            <a:endParaRPr lang="en-US"/>
          </a:p>
        </p:txBody>
      </p:sp>
      <p:sp>
        <p:nvSpPr>
          <p:cNvPr id="219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D09E4D4F-C1E6-443E-85CD-4EFCFED57591}" type="slidenum">
              <a:rPr lang="en-US">
                <a:solidFill>
                  <a:prstClr val="black"/>
                </a:solidFill>
              </a:rPr>
              <a:pPr>
                <a:defRPr/>
              </a:pPr>
              <a:t>70</a:t>
            </a:fld>
            <a:endParaRPr lang="en-US">
              <a:solidFill>
                <a:prstClr val="black"/>
              </a:solidFill>
            </a:endParaRPr>
          </a:p>
        </p:txBody>
      </p:sp>
      <p:sp>
        <p:nvSpPr>
          <p:cNvPr id="220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2B08C3-A5C9-4739-996E-1A3A8B992119}"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8688DF-7B03-46E7-8115-C905FE04A871}" type="slidenum">
              <a:rPr lang="en-US"/>
              <a:pPr>
                <a:defRPr/>
              </a:pPr>
              <a:t>‹#›</a:t>
            </a:fld>
            <a:endParaRPr lang="en-US"/>
          </a:p>
        </p:txBody>
      </p:sp>
    </p:spTree>
    <p:extLst>
      <p:ext uri="{BB962C8B-B14F-4D97-AF65-F5344CB8AC3E}">
        <p14:creationId xmlns:p14="http://schemas.microsoft.com/office/powerpoint/2010/main" val="345929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D8720B-18A3-4574-AF69-65539B42EEEF}"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741DB-D3D2-4F35-9C75-BCC6A7394F87}" type="slidenum">
              <a:rPr lang="en-US"/>
              <a:pPr>
                <a:defRPr/>
              </a:pPr>
              <a:t>‹#›</a:t>
            </a:fld>
            <a:endParaRPr lang="en-US"/>
          </a:p>
        </p:txBody>
      </p:sp>
    </p:spTree>
    <p:extLst>
      <p:ext uri="{BB962C8B-B14F-4D97-AF65-F5344CB8AC3E}">
        <p14:creationId xmlns:p14="http://schemas.microsoft.com/office/powerpoint/2010/main" val="346988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987D4B-0C45-441A-921E-F6638F498747}"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D24250-F9A0-44F8-A6A0-2EF7B1752D06}" type="slidenum">
              <a:rPr lang="en-US"/>
              <a:pPr>
                <a:defRPr/>
              </a:pPr>
              <a:t>‹#›</a:t>
            </a:fld>
            <a:endParaRPr lang="en-US"/>
          </a:p>
        </p:txBody>
      </p:sp>
    </p:spTree>
    <p:extLst>
      <p:ext uri="{BB962C8B-B14F-4D97-AF65-F5344CB8AC3E}">
        <p14:creationId xmlns:p14="http://schemas.microsoft.com/office/powerpoint/2010/main" val="273135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0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D65B8C3-5ED2-4AA5-BBB2-5657183F39EA}" type="slidenum">
              <a:rPr lang="en-US"/>
              <a:pPr>
                <a:defRPr/>
              </a:pPr>
              <a:t>‹#›</a:t>
            </a:fld>
            <a:endParaRPr lang="en-US"/>
          </a:p>
        </p:txBody>
      </p:sp>
    </p:spTree>
    <p:extLst>
      <p:ext uri="{BB962C8B-B14F-4D97-AF65-F5344CB8AC3E}">
        <p14:creationId xmlns:p14="http://schemas.microsoft.com/office/powerpoint/2010/main" val="144914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E2AA06-85A1-450E-ACCA-9AD5F27F5A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258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271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3BA21C-4507-41D6-8407-21CFADADCB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226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5CD92F-F262-4619-B9E5-7330A55CDC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541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FED6B1-03A4-4CA4-B95E-B5A224EFE2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7889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A331027-8009-4741-B756-42ADCC5E8C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96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598CEF-1BBA-4BDB-A698-06CC67F00E6A}"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8C9E7F-BF28-41A6-8535-0D5CCBA53759}" type="slidenum">
              <a:rPr lang="en-US"/>
              <a:pPr>
                <a:defRPr/>
              </a:pPr>
              <a:t>‹#›</a:t>
            </a:fld>
            <a:endParaRPr lang="en-US"/>
          </a:p>
        </p:txBody>
      </p:sp>
    </p:spTree>
    <p:extLst>
      <p:ext uri="{BB962C8B-B14F-4D97-AF65-F5344CB8AC3E}">
        <p14:creationId xmlns:p14="http://schemas.microsoft.com/office/powerpoint/2010/main" val="3456769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FBB95C-9DA9-4443-968D-3DBCCFBF90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347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F2188-9D1D-4C90-B591-454B11DD9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488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3272FA-11D8-4B1F-AA98-82A2CB06FB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0878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EC4595-2DFC-43B4-9000-0F1B98EDFC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9047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9A250B-1837-4B87-9DDE-622B7B8B50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0030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65E9F8-D017-43EF-90DB-E644119CBD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676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845936-58F7-40F3-9D81-0DD6571B24F1}"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3BEDFE-C316-4015-AA39-69D4FD0BDC33}" type="slidenum">
              <a:rPr lang="en-US"/>
              <a:pPr>
                <a:defRPr/>
              </a:pPr>
              <a:t>‹#›</a:t>
            </a:fld>
            <a:endParaRPr lang="en-US"/>
          </a:p>
        </p:txBody>
      </p:sp>
    </p:spTree>
    <p:extLst>
      <p:ext uri="{BB962C8B-B14F-4D97-AF65-F5344CB8AC3E}">
        <p14:creationId xmlns:p14="http://schemas.microsoft.com/office/powerpoint/2010/main" val="1872848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533DCF-A7D2-4078-9036-89B33C3727A2}"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751BAE-DCAE-4353-9EFA-E3E9FA70B518}" type="slidenum">
              <a:rPr lang="en-US"/>
              <a:pPr>
                <a:defRPr/>
              </a:pPr>
              <a:t>‹#›</a:t>
            </a:fld>
            <a:endParaRPr lang="en-US"/>
          </a:p>
        </p:txBody>
      </p:sp>
    </p:spTree>
    <p:extLst>
      <p:ext uri="{BB962C8B-B14F-4D97-AF65-F5344CB8AC3E}">
        <p14:creationId xmlns:p14="http://schemas.microsoft.com/office/powerpoint/2010/main" val="3120180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81E163-8A3F-490A-A704-78B827C7FF0C}"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539305-03E2-4EF4-9BE3-E00590EEE237}" type="slidenum">
              <a:rPr lang="en-US"/>
              <a:pPr>
                <a:defRPr/>
              </a:pPr>
              <a:t>‹#›</a:t>
            </a:fld>
            <a:endParaRPr lang="en-US"/>
          </a:p>
        </p:txBody>
      </p:sp>
    </p:spTree>
    <p:extLst>
      <p:ext uri="{BB962C8B-B14F-4D97-AF65-F5344CB8AC3E}">
        <p14:creationId xmlns:p14="http://schemas.microsoft.com/office/powerpoint/2010/main" val="3993941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2FF79B-AC38-4065-8E6D-5C4C0CF7B7D7}" type="datetimeFigureOut">
              <a:rPr lang="en-US"/>
              <a:pPr>
                <a:defRPr/>
              </a:pPr>
              <a:t>8/22/2014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DEA691-50AC-432F-93C7-DD0C17F6447C}" type="slidenum">
              <a:rPr lang="en-US"/>
              <a:pPr>
                <a:defRPr/>
              </a:pPr>
              <a:t>‹#›</a:t>
            </a:fld>
            <a:endParaRPr lang="en-US"/>
          </a:p>
        </p:txBody>
      </p:sp>
    </p:spTree>
    <p:extLst>
      <p:ext uri="{BB962C8B-B14F-4D97-AF65-F5344CB8AC3E}">
        <p14:creationId xmlns:p14="http://schemas.microsoft.com/office/powerpoint/2010/main" val="26454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B2C3CE-98A6-4E89-A995-CF1462036116}"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7B4326-D605-468B-A90E-6E906658F96E}" type="slidenum">
              <a:rPr lang="en-US"/>
              <a:pPr>
                <a:defRPr/>
              </a:pPr>
              <a:t>‹#›</a:t>
            </a:fld>
            <a:endParaRPr lang="en-US"/>
          </a:p>
        </p:txBody>
      </p:sp>
    </p:spTree>
    <p:extLst>
      <p:ext uri="{BB962C8B-B14F-4D97-AF65-F5344CB8AC3E}">
        <p14:creationId xmlns:p14="http://schemas.microsoft.com/office/powerpoint/2010/main" val="2089348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6B0862-AE99-4126-9E17-5848106EBBED}" type="datetimeFigureOut">
              <a:rPr lang="en-US"/>
              <a:pPr>
                <a:defRPr/>
              </a:pPr>
              <a:t>8/22/2014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F62D56-2797-4CC2-A476-C6CF27479728}" type="slidenum">
              <a:rPr lang="en-US"/>
              <a:pPr>
                <a:defRPr/>
              </a:pPr>
              <a:t>‹#›</a:t>
            </a:fld>
            <a:endParaRPr lang="en-US"/>
          </a:p>
        </p:txBody>
      </p:sp>
    </p:spTree>
    <p:extLst>
      <p:ext uri="{BB962C8B-B14F-4D97-AF65-F5344CB8AC3E}">
        <p14:creationId xmlns:p14="http://schemas.microsoft.com/office/powerpoint/2010/main" val="1768557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564C08-C876-4BC9-BA53-0AB088E81AC2}" type="datetimeFigureOut">
              <a:rPr lang="en-US"/>
              <a:pPr>
                <a:defRPr/>
              </a:pPr>
              <a:t>8/22/2014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F894B3-5F87-42DC-80FF-D997FDA108E7}" type="slidenum">
              <a:rPr lang="en-US"/>
              <a:pPr>
                <a:defRPr/>
              </a:pPr>
              <a:t>‹#›</a:t>
            </a:fld>
            <a:endParaRPr lang="en-US"/>
          </a:p>
        </p:txBody>
      </p:sp>
    </p:spTree>
    <p:extLst>
      <p:ext uri="{BB962C8B-B14F-4D97-AF65-F5344CB8AC3E}">
        <p14:creationId xmlns:p14="http://schemas.microsoft.com/office/powerpoint/2010/main" val="1923693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44CBFE-A640-4784-9758-0F69C14701FE}" type="datetimeFigureOut">
              <a:rPr lang="en-US"/>
              <a:pPr>
                <a:defRPr/>
              </a:pPr>
              <a:t>8/22/2014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52F168-8C15-4F04-87B6-AE2E48C5391A}" type="slidenum">
              <a:rPr lang="en-US"/>
              <a:pPr>
                <a:defRPr/>
              </a:pPr>
              <a:t>‹#›</a:t>
            </a:fld>
            <a:endParaRPr lang="en-US"/>
          </a:p>
        </p:txBody>
      </p:sp>
    </p:spTree>
    <p:extLst>
      <p:ext uri="{BB962C8B-B14F-4D97-AF65-F5344CB8AC3E}">
        <p14:creationId xmlns:p14="http://schemas.microsoft.com/office/powerpoint/2010/main" val="1738206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56CEA5-EE7A-46FF-BF8E-875BBA353A52}" type="datetimeFigureOut">
              <a:rPr lang="en-US"/>
              <a:pPr>
                <a:defRPr/>
              </a:pPr>
              <a:t>8/22/2014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22968B-F8FE-48F5-BBA9-3057251A7BFF}" type="slidenum">
              <a:rPr lang="en-US"/>
              <a:pPr>
                <a:defRPr/>
              </a:pPr>
              <a:t>‹#›</a:t>
            </a:fld>
            <a:endParaRPr lang="en-US"/>
          </a:p>
        </p:txBody>
      </p:sp>
    </p:spTree>
    <p:extLst>
      <p:ext uri="{BB962C8B-B14F-4D97-AF65-F5344CB8AC3E}">
        <p14:creationId xmlns:p14="http://schemas.microsoft.com/office/powerpoint/2010/main" val="4293698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A39E72-22C1-40CA-82FE-182DDE57D11C}" type="datetimeFigureOut">
              <a:rPr lang="en-US"/>
              <a:pPr>
                <a:defRPr/>
              </a:pPr>
              <a:t>8/22/2014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61AC4B-FE92-42B2-9D95-F6797A205D88}" type="slidenum">
              <a:rPr lang="en-US"/>
              <a:pPr>
                <a:defRPr/>
              </a:pPr>
              <a:t>‹#›</a:t>
            </a:fld>
            <a:endParaRPr lang="en-US"/>
          </a:p>
        </p:txBody>
      </p:sp>
    </p:spTree>
    <p:extLst>
      <p:ext uri="{BB962C8B-B14F-4D97-AF65-F5344CB8AC3E}">
        <p14:creationId xmlns:p14="http://schemas.microsoft.com/office/powerpoint/2010/main" val="3186432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0FF56E-02FD-4E99-9568-E86319049D72}"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E66997-74FB-41A4-A735-36BA3620F7B2}" type="slidenum">
              <a:rPr lang="en-US"/>
              <a:pPr>
                <a:defRPr/>
              </a:pPr>
              <a:t>‹#›</a:t>
            </a:fld>
            <a:endParaRPr lang="en-US"/>
          </a:p>
        </p:txBody>
      </p:sp>
    </p:spTree>
    <p:extLst>
      <p:ext uri="{BB962C8B-B14F-4D97-AF65-F5344CB8AC3E}">
        <p14:creationId xmlns:p14="http://schemas.microsoft.com/office/powerpoint/2010/main" val="381217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C66179-B53E-4814-9B93-53C9BFDA33E4}"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ED9D9B-53F7-44EE-A3F5-98A3F0FCEB76}" type="slidenum">
              <a:rPr lang="en-US"/>
              <a:pPr>
                <a:defRPr/>
              </a:pPr>
              <a:t>‹#›</a:t>
            </a:fld>
            <a:endParaRPr lang="en-US"/>
          </a:p>
        </p:txBody>
      </p:sp>
    </p:spTree>
    <p:extLst>
      <p:ext uri="{BB962C8B-B14F-4D97-AF65-F5344CB8AC3E}">
        <p14:creationId xmlns:p14="http://schemas.microsoft.com/office/powerpoint/2010/main" val="2472105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24CB3D-3DF7-4BE6-8EAD-F66D51A6714F}" type="datetimeFigureOut">
              <a:rPr lang="en-US">
                <a:solidFill>
                  <a:prstClr val="black">
                    <a:tint val="75000"/>
                  </a:prstClr>
                </a:solidFill>
              </a:rPr>
              <a:pPr>
                <a:defRPr/>
              </a:pPr>
              <a:t>8/22/2014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7BDCC4-C093-4F32-A358-139649F0CD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7702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AE2C88-3A05-4454-9C86-2B30317E3B0E}" type="datetimeFigureOut">
              <a:rPr lang="en-US">
                <a:solidFill>
                  <a:prstClr val="black">
                    <a:tint val="75000"/>
                  </a:prstClr>
                </a:solidFill>
              </a:rPr>
              <a:pPr>
                <a:defRPr/>
              </a:pPr>
              <a:t>8/22/2014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B3FCF4-A6BD-4C1C-84B7-EF92E126BB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4997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8906AF-8A9D-45B6-B725-8B5624A8C198}" type="datetimeFigureOut">
              <a:rPr lang="en-US">
                <a:solidFill>
                  <a:prstClr val="black">
                    <a:tint val="75000"/>
                  </a:prstClr>
                </a:solidFill>
              </a:rPr>
              <a:pPr>
                <a:defRPr/>
              </a:pPr>
              <a:t>8/22/2014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48A94A-E7CE-4BBC-8CB4-74C3118778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288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620826-8F2F-4C8D-94A5-20619749EEE5}" type="datetimeFigureOut">
              <a:rPr lang="en-US"/>
              <a:pPr>
                <a:defRPr/>
              </a:pPr>
              <a:t>8/22/2014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90462A-6054-4C85-8C84-3B7133F6DF70}" type="slidenum">
              <a:rPr lang="en-US"/>
              <a:pPr>
                <a:defRPr/>
              </a:pPr>
              <a:t>‹#›</a:t>
            </a:fld>
            <a:endParaRPr lang="en-US"/>
          </a:p>
        </p:txBody>
      </p:sp>
    </p:spTree>
    <p:extLst>
      <p:ext uri="{BB962C8B-B14F-4D97-AF65-F5344CB8AC3E}">
        <p14:creationId xmlns:p14="http://schemas.microsoft.com/office/powerpoint/2010/main" val="188333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C3F91BB-6E93-407E-9951-D0A8EDD618B8}" type="datetimeFigureOut">
              <a:rPr lang="en-US">
                <a:solidFill>
                  <a:prstClr val="black">
                    <a:tint val="75000"/>
                  </a:prstClr>
                </a:solidFill>
              </a:rPr>
              <a:pPr>
                <a:defRPr/>
              </a:pPr>
              <a:t>8/22/2014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A0C2B2-F66C-450A-B556-124DBCB29E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4492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03FB2A-4C52-4E6A-9597-762BEDE2243D}" type="datetimeFigureOut">
              <a:rPr lang="en-US">
                <a:solidFill>
                  <a:prstClr val="black">
                    <a:tint val="75000"/>
                  </a:prstClr>
                </a:solidFill>
              </a:rPr>
              <a:pPr>
                <a:defRPr/>
              </a:pPr>
              <a:t>8/22/2014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04FE8E-11FF-455E-AE6C-78ABC623DE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8646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D749B7-DB7B-4434-A4E8-F39D217F22A5}" type="datetimeFigureOut">
              <a:rPr lang="en-US">
                <a:solidFill>
                  <a:prstClr val="black">
                    <a:tint val="75000"/>
                  </a:prstClr>
                </a:solidFill>
              </a:rPr>
              <a:pPr>
                <a:defRPr/>
              </a:pPr>
              <a:t>8/22/2014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734008-0891-4DC5-AA7F-9087C2DAD6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9115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EC319A-785B-4D9E-ADC7-17BB36AFB3B2}" type="datetimeFigureOut">
              <a:rPr lang="en-US">
                <a:solidFill>
                  <a:prstClr val="black">
                    <a:tint val="75000"/>
                  </a:prstClr>
                </a:solidFill>
              </a:rPr>
              <a:pPr>
                <a:defRPr/>
              </a:pPr>
              <a:t>8/22/2014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3963813-3541-42E7-9874-ACCA4F4DE2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6664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CB1749-9D29-4819-B129-A4B811E75EF8}" type="datetimeFigureOut">
              <a:rPr lang="en-US">
                <a:solidFill>
                  <a:prstClr val="black">
                    <a:tint val="75000"/>
                  </a:prstClr>
                </a:solidFill>
              </a:rPr>
              <a:pPr>
                <a:defRPr/>
              </a:pPr>
              <a:t>8/22/2014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92EF5A-C11C-46CB-8B6F-B475D28C7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62915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00F8C4-1132-4CCD-B7D0-10210C6ED35F}" type="datetimeFigureOut">
              <a:rPr lang="en-US">
                <a:solidFill>
                  <a:prstClr val="black">
                    <a:tint val="75000"/>
                  </a:prstClr>
                </a:solidFill>
              </a:rPr>
              <a:pPr>
                <a:defRPr/>
              </a:pPr>
              <a:t>8/22/2014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F76AE7-4A43-4B52-8F6F-D38EF2BA5E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79498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68A1EE-3931-4ACC-AEAB-08E4E7F54F24}" type="datetimeFigureOut">
              <a:rPr lang="en-US">
                <a:solidFill>
                  <a:prstClr val="black">
                    <a:tint val="75000"/>
                  </a:prstClr>
                </a:solidFill>
              </a:rPr>
              <a:pPr>
                <a:defRPr/>
              </a:pPr>
              <a:t>8/22/2014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441E7C-A5D9-4AC1-BC4D-521BF6F6EA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1560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0A8080-6D22-4666-BF86-5CB26F651472}" type="datetimeFigureOut">
              <a:rPr lang="en-US">
                <a:solidFill>
                  <a:prstClr val="black">
                    <a:tint val="75000"/>
                  </a:prstClr>
                </a:solidFill>
              </a:rPr>
              <a:pPr>
                <a:defRPr/>
              </a:pPr>
              <a:t>8/22/2014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6CF7FE-DD07-41DE-8070-DFD44A0713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162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1A5D10-BA50-4F75-B40F-DDC0D7C8A73A}" type="datetimeFigureOut">
              <a:rPr lang="en-US"/>
              <a:pPr>
                <a:defRPr/>
              </a:pPr>
              <a:t>8/22/2014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920138-78C5-4D80-90E1-63515728989A}" type="slidenum">
              <a:rPr lang="en-US"/>
              <a:pPr>
                <a:defRPr/>
              </a:pPr>
              <a:t>‹#›</a:t>
            </a:fld>
            <a:endParaRPr lang="en-US"/>
          </a:p>
        </p:txBody>
      </p:sp>
    </p:spTree>
    <p:extLst>
      <p:ext uri="{BB962C8B-B14F-4D97-AF65-F5344CB8AC3E}">
        <p14:creationId xmlns:p14="http://schemas.microsoft.com/office/powerpoint/2010/main" val="81153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BC097B-67F7-4A8A-8619-299DF5782B4E}" type="datetimeFigureOut">
              <a:rPr lang="en-US"/>
              <a:pPr>
                <a:defRPr/>
              </a:pPr>
              <a:t>8/22/2014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17438F-61C7-49A6-87F5-4FDC0A7D7C8C}" type="slidenum">
              <a:rPr lang="en-US"/>
              <a:pPr>
                <a:defRPr/>
              </a:pPr>
              <a:t>‹#›</a:t>
            </a:fld>
            <a:endParaRPr lang="en-US"/>
          </a:p>
        </p:txBody>
      </p:sp>
    </p:spTree>
    <p:extLst>
      <p:ext uri="{BB962C8B-B14F-4D97-AF65-F5344CB8AC3E}">
        <p14:creationId xmlns:p14="http://schemas.microsoft.com/office/powerpoint/2010/main" val="355003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2F6CCF-FCF9-4456-837F-14CFFF4046F3}" type="datetimeFigureOut">
              <a:rPr lang="en-US"/>
              <a:pPr>
                <a:defRPr/>
              </a:pPr>
              <a:t>8/22/2014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424F48-40C3-4B36-B71F-D382326493CD}" type="slidenum">
              <a:rPr lang="en-US"/>
              <a:pPr>
                <a:defRPr/>
              </a:pPr>
              <a:t>‹#›</a:t>
            </a:fld>
            <a:endParaRPr lang="en-US"/>
          </a:p>
        </p:txBody>
      </p:sp>
    </p:spTree>
    <p:extLst>
      <p:ext uri="{BB962C8B-B14F-4D97-AF65-F5344CB8AC3E}">
        <p14:creationId xmlns:p14="http://schemas.microsoft.com/office/powerpoint/2010/main" val="47571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1A8998-1FFB-47CE-892D-5ABD5EA58139}" type="datetimeFigureOut">
              <a:rPr lang="en-US"/>
              <a:pPr>
                <a:defRPr/>
              </a:pPr>
              <a:t>8/22/2014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EABE6C-A004-4366-9775-9BDC7ECE05E4}" type="slidenum">
              <a:rPr lang="en-US"/>
              <a:pPr>
                <a:defRPr/>
              </a:pPr>
              <a:t>‹#›</a:t>
            </a:fld>
            <a:endParaRPr lang="en-US"/>
          </a:p>
        </p:txBody>
      </p:sp>
    </p:spTree>
    <p:extLst>
      <p:ext uri="{BB962C8B-B14F-4D97-AF65-F5344CB8AC3E}">
        <p14:creationId xmlns:p14="http://schemas.microsoft.com/office/powerpoint/2010/main" val="385759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7112D2-74E0-440D-A59D-F55F666DE79D}" type="datetimeFigureOut">
              <a:rPr lang="en-US"/>
              <a:pPr>
                <a:defRPr/>
              </a:pPr>
              <a:t>8/22/2014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61AEDA-CB3A-476E-8180-21D1777B4536}" type="slidenum">
              <a:rPr lang="en-US"/>
              <a:pPr>
                <a:defRPr/>
              </a:pPr>
              <a:t>‹#›</a:t>
            </a:fld>
            <a:endParaRPr lang="en-US"/>
          </a:p>
        </p:txBody>
      </p:sp>
    </p:spTree>
    <p:extLst>
      <p:ext uri="{BB962C8B-B14F-4D97-AF65-F5344CB8AC3E}">
        <p14:creationId xmlns:p14="http://schemas.microsoft.com/office/powerpoint/2010/main" val="101223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CCFF"/>
            </a:gs>
            <a:gs pos="98000">
              <a:srgbClr val="92D050"/>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63CC054-C047-4A8D-9C09-B39665B3CEF7}" type="datetimeFigureOut">
              <a:rPr lang="en-US"/>
              <a:pPr>
                <a:defRPr/>
              </a:pPr>
              <a:t>8/22/2014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F6D55A-C762-4FA3-9FA0-427EE88456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 id="2147485051" r:id="rId12"/>
    <p:sldLayoutId id="214748507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CCFF"/>
            </a:gs>
            <a:gs pos="98000">
              <a:srgbClr val="92D050"/>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B3D40374-73F8-46CE-AEF5-41F256ECDBFB}"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2858367901"/>
      </p:ext>
    </p:extLst>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 id="21474850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CCFF"/>
            </a:gs>
            <a:gs pos="98000">
              <a:srgbClr val="92D050"/>
            </a:gs>
          </a:gsLst>
          <a:lin ang="5400000" scaled="1"/>
          <a:tileRect/>
        </a:gra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298827F-794F-4B8C-9FCB-093DC5D002B8}" type="datetimeFigureOut">
              <a:rPr lang="en-US"/>
              <a:pPr>
                <a:defRPr/>
              </a:pPr>
              <a:t>8/22/2014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0B34B56-ECCA-40EA-8234-5E6207DCCD4B}" type="slidenum">
              <a:rPr lang="en-US"/>
              <a:pPr>
                <a:defRPr/>
              </a:pPr>
              <a:t>‹#›</a:t>
            </a:fld>
            <a:endParaRPr lang="en-US"/>
          </a:p>
        </p:txBody>
      </p:sp>
    </p:spTree>
    <p:extLst>
      <p:ext uri="{BB962C8B-B14F-4D97-AF65-F5344CB8AC3E}">
        <p14:creationId xmlns:p14="http://schemas.microsoft.com/office/powerpoint/2010/main" val="3920779457"/>
      </p:ext>
    </p:extLst>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CCFF"/>
            </a:gs>
            <a:gs pos="98000">
              <a:srgbClr val="92D050"/>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FD965FA-A8F7-498A-8C50-0C0B03838989}" type="datetimeFigureOut">
              <a:rPr lang="en-US">
                <a:solidFill>
                  <a:prstClr val="black">
                    <a:tint val="75000"/>
                  </a:prstClr>
                </a:solidFill>
              </a:rPr>
              <a:pPr>
                <a:defRPr/>
              </a:pPr>
              <a:t>8/22/2014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5741EF-C7BC-498B-8C68-AD69CD4B4F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0018501"/>
      </p:ext>
    </p:extLst>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2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jpeg"/></Relationships>
</file>

<file path=ppt/slides/_rels/slide1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13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0.emf"/><Relationship Id="rId4" Type="http://schemas.openxmlformats.org/officeDocument/2006/relationships/oleObject" Target="../embeddings/oleObject3.bin"/></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3.xml"/></Relationships>
</file>

<file path=ppt/slides/_rels/slide187.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43.xml"/></Relationships>
</file>

<file path=ppt/slides/_rels/slide188.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43.xml"/></Relationships>
</file>

<file path=ppt/slides/_rels/slide189.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4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38.xml"/></Relationships>
</file>

<file path=ppt/slides/_rels/slide19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3.xml"/></Relationships>
</file>

<file path=ppt/slides/_rels/slide19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3.xml"/></Relationships>
</file>

<file path=ppt/slides/_rels/slide197.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43.xml"/></Relationships>
</file>

<file path=ppt/slides/_rels/slide198.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43.xml"/></Relationships>
</file>

<file path=ppt/slides/_rels/slide19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1.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43.xml"/></Relationships>
</file>

<file path=ppt/slides/_rels/slide202.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43.xml"/></Relationships>
</file>

<file path=ppt/slides/_rels/slide203.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43.xml"/></Relationships>
</file>

<file path=ppt/slides/_rels/slide20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43.xml"/></Relationships>
</file>

<file path=ppt/slides/_rels/slide20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43.xml"/></Relationships>
</file>

<file path=ppt/slides/_rels/slide206.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43.xml"/></Relationships>
</file>

<file path=ppt/slides/_rels/slide207.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43.xml"/></Relationships>
</file>

<file path=ppt/slides/_rels/slide208.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43.xml"/></Relationships>
</file>

<file path=ppt/slides/_rels/slide209.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0.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4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21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hyperlink" Target="http://images.google.com/imgres?imgurl=http://www.flag-marshal.org.uk/images/Small_Red.gif&amp;imgrefurl=http://www.flag-marshal.org.uk/RedFlag.htm&amp;usg=__okK6TveiYRfGSSY-4e6Z6wLplHA=&amp;h=546&amp;w=377&amp;sz=4&amp;hl=en&amp;start=5&amp;sig2=KoUjLhRg4u6G1YDpZt3urQ&amp;tbnid=delhSW3tx1a_GM:&amp;tbnh=133&amp;tbnw=92&amp;prev=/images?q=red+flag&amp;gbv=2&amp;hl=en&amp;ei=UedYSsaIBJTGlAfIzvTjBA" TargetMode="External"/><Relationship Id="rId1" Type="http://schemas.openxmlformats.org/officeDocument/2006/relationships/slideLayout" Target="../slideLayouts/slideLayout4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9.wmf"/><Relationship Id="rId4" Type="http://schemas.openxmlformats.org/officeDocument/2006/relationships/oleObject" Target="../embeddings/oleObject1.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1143000"/>
            <a:ext cx="6553200" cy="1200329"/>
          </a:xfrm>
          <a:prstGeom prst="rect">
            <a:avLst/>
          </a:prstGeom>
        </p:spPr>
        <p:txBody>
          <a:bodyPr wrap="square">
            <a:spAutoFit/>
          </a:bodyPr>
          <a:lstStyle/>
          <a:p>
            <a:pPr algn="ctr"/>
            <a:r>
              <a:rPr lang="en-US" sz="3600" b="1" dirty="0" smtClean="0">
                <a:latin typeface="David" panose="020E0502060401010101" pitchFamily="34" charset="-79"/>
                <a:cs typeface="David" panose="020E0502060401010101" pitchFamily="34" charset="-79"/>
              </a:rPr>
              <a:t>A </a:t>
            </a:r>
            <a:r>
              <a:rPr lang="en-US" sz="3600" b="1" dirty="0">
                <a:latin typeface="David" panose="020E0502060401010101" pitchFamily="34" charset="-79"/>
                <a:cs typeface="David" panose="020E0502060401010101" pitchFamily="34" charset="-79"/>
              </a:rPr>
              <a:t>Psychological Framework for Providing </a:t>
            </a:r>
            <a:r>
              <a:rPr lang="en-US" sz="3600" b="1" dirty="0" err="1">
                <a:latin typeface="David" panose="020E0502060401010101" pitchFamily="34" charset="-79"/>
                <a:cs typeface="David" panose="020E0502060401010101" pitchFamily="34" charset="-79"/>
              </a:rPr>
              <a:t>Audiologic</a:t>
            </a:r>
            <a:r>
              <a:rPr lang="en-US" sz="3600" b="1" dirty="0">
                <a:latin typeface="David" panose="020E0502060401010101" pitchFamily="34" charset="-79"/>
                <a:cs typeface="David" panose="020E0502060401010101" pitchFamily="34" charset="-79"/>
              </a:rPr>
              <a:t> Care</a:t>
            </a:r>
            <a:endParaRPr lang="en-US" sz="3600" dirty="0">
              <a:latin typeface="David" panose="020E0502060401010101" pitchFamily="34" charset="-79"/>
              <a:cs typeface="David" panose="020E0502060401010101" pitchFamily="34" charset="-79"/>
            </a:endParaRPr>
          </a:p>
        </p:txBody>
      </p:sp>
      <p:sp>
        <p:nvSpPr>
          <p:cNvPr id="4" name="Text Box 3"/>
          <p:cNvSpPr txBox="1">
            <a:spLocks noChangeArrowheads="1"/>
          </p:cNvSpPr>
          <p:nvPr/>
        </p:nvSpPr>
        <p:spPr bwMode="auto">
          <a:xfrm>
            <a:off x="685800" y="4800600"/>
            <a:ext cx="7391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30000"/>
              </a:spcBef>
            </a:pPr>
            <a:r>
              <a:rPr lang="en-US" altLang="en-US" sz="2400" dirty="0">
                <a:solidFill>
                  <a:srgbClr val="C00000"/>
                </a:solidFill>
                <a:latin typeface="Arial" pitchFamily="34" charset="0"/>
              </a:rPr>
              <a:t>Michael A. Harvey, Ph.D.</a:t>
            </a:r>
            <a:r>
              <a:rPr lang="en-US" altLang="en-US" sz="3200" dirty="0">
                <a:solidFill>
                  <a:srgbClr val="C00000"/>
                </a:solidFill>
                <a:latin typeface="Arial" pitchFamily="34" charset="0"/>
              </a:rPr>
              <a:t/>
            </a:r>
            <a:br>
              <a:rPr lang="en-US" altLang="en-US" sz="3200" dirty="0">
                <a:solidFill>
                  <a:srgbClr val="C00000"/>
                </a:solidFill>
                <a:latin typeface="Arial" pitchFamily="34" charset="0"/>
              </a:rPr>
            </a:br>
            <a:r>
              <a:rPr lang="en-US" altLang="en-US" sz="2000" dirty="0">
                <a:solidFill>
                  <a:srgbClr val="C00000"/>
                </a:solidFill>
                <a:latin typeface="Arial" pitchFamily="34" charset="0"/>
              </a:rPr>
              <a:t>508-872-9442</a:t>
            </a:r>
            <a:br>
              <a:rPr lang="en-US" altLang="en-US" sz="2000" dirty="0">
                <a:solidFill>
                  <a:srgbClr val="C00000"/>
                </a:solidFill>
                <a:latin typeface="Arial" pitchFamily="34" charset="0"/>
              </a:rPr>
            </a:br>
            <a:r>
              <a:rPr lang="en-US" altLang="en-US" sz="1800" dirty="0">
                <a:solidFill>
                  <a:srgbClr val="C00000"/>
                </a:solidFill>
              </a:rPr>
              <a:t>mharvey2000@comcast.net</a:t>
            </a:r>
          </a:p>
          <a:p>
            <a:pPr algn="ctr" eaLnBrk="1" hangingPunct="1"/>
            <a:r>
              <a:rPr lang="en-US" altLang="en-US" sz="1800" dirty="0">
                <a:solidFill>
                  <a:srgbClr val="C00000"/>
                </a:solidFill>
              </a:rPr>
              <a:t>www.michaelharvey-phd.com</a:t>
            </a:r>
          </a:p>
          <a:p>
            <a:pPr algn="ctr" eaLnBrk="1" hangingPunct="1"/>
            <a:endParaRPr lang="en-US" altLang="en-US" sz="1400" dirty="0">
              <a:solidFill>
                <a:schemeClr val="accent2"/>
              </a:solidFill>
            </a:endParaRPr>
          </a:p>
        </p:txBody>
      </p:sp>
      <p:sp>
        <p:nvSpPr>
          <p:cNvPr id="5" name="Rectangle 4"/>
          <p:cNvSpPr/>
          <p:nvPr/>
        </p:nvSpPr>
        <p:spPr>
          <a:xfrm>
            <a:off x="2049780" y="2758440"/>
            <a:ext cx="5448300" cy="1315745"/>
          </a:xfrm>
          <a:prstGeom prst="rect">
            <a:avLst/>
          </a:prstGeom>
        </p:spPr>
        <p:txBody>
          <a:bodyPr wrap="square">
            <a:spAutoFit/>
          </a:bodyPr>
          <a:lstStyle/>
          <a:p>
            <a:endParaRPr lang="en-US" sz="2400" dirty="0"/>
          </a:p>
          <a:p>
            <a:pPr algn="ctr">
              <a:spcBef>
                <a:spcPts val="300"/>
              </a:spcBef>
              <a:spcAft>
                <a:spcPts val="300"/>
              </a:spcAft>
            </a:pPr>
            <a:r>
              <a:rPr lang="en-US" sz="2400" dirty="0" smtClean="0"/>
              <a:t>Massachusetts </a:t>
            </a:r>
            <a:r>
              <a:rPr lang="en-US" sz="2400" dirty="0"/>
              <a:t>Academy of </a:t>
            </a:r>
            <a:r>
              <a:rPr lang="en-US" sz="2400" dirty="0" smtClean="0"/>
              <a:t>Audiology</a:t>
            </a:r>
          </a:p>
          <a:p>
            <a:pPr algn="ctr">
              <a:spcBef>
                <a:spcPts val="300"/>
              </a:spcBef>
              <a:spcAft>
                <a:spcPts val="300"/>
              </a:spcAft>
            </a:pPr>
            <a:r>
              <a:rPr lang="en-US" sz="2400" dirty="0" smtClean="0"/>
              <a:t>9/19/2014 </a:t>
            </a:r>
            <a:endParaRPr lang="en-US" sz="2400" dirty="0"/>
          </a:p>
        </p:txBody>
      </p:sp>
    </p:spTree>
    <p:extLst>
      <p:ext uri="{BB962C8B-B14F-4D97-AF65-F5344CB8AC3E}">
        <p14:creationId xmlns:p14="http://schemas.microsoft.com/office/powerpoint/2010/main" val="1615081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dirty="0"/>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308872"/>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sz="2400" b="1" dirty="0">
                <a:solidFill>
                  <a:srgbClr val="FF0000"/>
                </a:solidFill>
              </a:rPr>
              <a:t>Achieving likability,</a:t>
            </a:r>
            <a:r>
              <a:rPr lang="en-US" b="1" dirty="0">
                <a:solidFill>
                  <a:srgbClr val="FF0000"/>
                </a:solidFill>
              </a:rPr>
              <a:t>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Mitigating traumatic transference,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Understanding a patient’s psychological construction of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Eliciting </a:t>
            </a:r>
            <a:r>
              <a:rPr lang="en-US" dirty="0" smtClean="0">
                <a:solidFill>
                  <a:schemeClr val="bg1">
                    <a:lumMod val="50000"/>
                  </a:schemeClr>
                </a:solidFill>
              </a:rPr>
              <a:t>and sharing transformative </a:t>
            </a:r>
            <a:r>
              <a:rPr lang="en-US" dirty="0">
                <a:solidFill>
                  <a:schemeClr val="bg1">
                    <a:lumMod val="50000"/>
                  </a:schemeClr>
                </a:solidFill>
              </a:rPr>
              <a:t>stories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Motivational Interviewing,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Externalizing the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Facilitating conversational pivotal junctures,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Nuts and bolts of collaboration</a:t>
            </a:r>
            <a:r>
              <a:rPr lang="en-US" dirty="0"/>
              <a:t>,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Managing the family and social networks</a:t>
            </a:r>
            <a:r>
              <a:rPr lang="en-US" dirty="0"/>
              <a:t>, </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Deliberate </a:t>
            </a:r>
            <a:r>
              <a:rPr lang="en-US" dirty="0">
                <a:solidFill>
                  <a:schemeClr val="bg1">
                    <a:lumMod val="50000"/>
                  </a:schemeClr>
                </a:solidFill>
              </a:rPr>
              <a:t>use of spontaneous humor,</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Making </a:t>
            </a:r>
            <a:r>
              <a:rPr lang="en-US" dirty="0">
                <a:solidFill>
                  <a:schemeClr val="bg1">
                    <a:lumMod val="50000"/>
                  </a:schemeClr>
                </a:solidFill>
              </a:rPr>
              <a:t>effective mental health referrals.  </a:t>
            </a:r>
          </a:p>
        </p:txBody>
      </p:sp>
    </p:spTree>
    <p:extLst>
      <p:ext uri="{BB962C8B-B14F-4D97-AF65-F5344CB8AC3E}">
        <p14:creationId xmlns:p14="http://schemas.microsoft.com/office/powerpoint/2010/main" val="35998762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05178"/>
            <a:ext cx="8610600" cy="830997"/>
          </a:xfrm>
          <a:prstGeom prst="rect">
            <a:avLst/>
          </a:prstGeom>
        </p:spPr>
        <p:txBody>
          <a:bodyPr wrap="square">
            <a:spAutoFit/>
          </a:bodyPr>
          <a:lstStyle/>
          <a:p>
            <a:r>
              <a:rPr lang="en-US" sz="2400" u="sng" dirty="0"/>
              <a:t>Step 3:  I think, therefore I am.</a:t>
            </a:r>
            <a:r>
              <a:rPr lang="en-US" sz="2400" dirty="0"/>
              <a:t>   Emphasize that as human beings, we have the ability to choose what we think. </a:t>
            </a:r>
            <a:endParaRPr lang="en-US" sz="2400" dirty="0" smtClean="0"/>
          </a:p>
        </p:txBody>
      </p:sp>
      <p:sp>
        <p:nvSpPr>
          <p:cNvPr id="3" name="Rectangle 2"/>
          <p:cNvSpPr/>
          <p:nvPr/>
        </p:nvSpPr>
        <p:spPr>
          <a:xfrm>
            <a:off x="3048000" y="2819400"/>
            <a:ext cx="5714999" cy="1815882"/>
          </a:xfrm>
          <a:prstGeom prst="rect">
            <a:avLst/>
          </a:prstGeom>
        </p:spPr>
        <p:txBody>
          <a:bodyPr wrap="square">
            <a:spAutoFit/>
          </a:bodyPr>
          <a:lstStyle/>
          <a:p>
            <a:r>
              <a:rPr lang="en-US" sz="2800" dirty="0" smtClean="0">
                <a:solidFill>
                  <a:srgbClr val="C00000"/>
                </a:solidFill>
              </a:rPr>
              <a:t>“</a:t>
            </a:r>
            <a:r>
              <a:rPr lang="en-US" sz="2800" dirty="0">
                <a:solidFill>
                  <a:srgbClr val="C00000"/>
                </a:solidFill>
              </a:rPr>
              <a:t>You </a:t>
            </a:r>
            <a:r>
              <a:rPr lang="en-US" sz="2800" dirty="0" err="1">
                <a:solidFill>
                  <a:srgbClr val="C00000"/>
                </a:solidFill>
              </a:rPr>
              <a:t>wanna</a:t>
            </a:r>
            <a:r>
              <a:rPr lang="en-US" sz="2800" dirty="0">
                <a:solidFill>
                  <a:srgbClr val="C00000"/>
                </a:solidFill>
              </a:rPr>
              <a:t> fly, you got to give up the shit that weighs you down</a:t>
            </a:r>
            <a:r>
              <a:rPr lang="en-US" sz="2800" dirty="0" smtClean="0">
                <a:solidFill>
                  <a:srgbClr val="C00000"/>
                </a:solidFill>
              </a:rPr>
              <a:t>.”</a:t>
            </a:r>
            <a:r>
              <a:rPr lang="en-US" sz="2800" dirty="0">
                <a:solidFill>
                  <a:srgbClr val="C00000"/>
                </a:solidFill>
              </a:rPr>
              <a:t> </a:t>
            </a:r>
            <a:endParaRPr lang="en-US" sz="2800" dirty="0" smtClean="0">
              <a:solidFill>
                <a:srgbClr val="C00000"/>
              </a:solidFill>
            </a:endParaRPr>
          </a:p>
          <a:p>
            <a:endParaRPr lang="en-US" sz="2800" dirty="0" smtClean="0">
              <a:solidFill>
                <a:srgbClr val="C00000"/>
              </a:solidFill>
            </a:endParaRPr>
          </a:p>
          <a:p>
            <a:r>
              <a:rPr lang="en-US" sz="2800" dirty="0">
                <a:solidFill>
                  <a:srgbClr val="C00000"/>
                </a:solidFill>
              </a:rPr>
              <a:t>T</a:t>
            </a:r>
            <a:r>
              <a:rPr lang="en-US" sz="2800" dirty="0" smtClean="0">
                <a:solidFill>
                  <a:srgbClr val="C00000"/>
                </a:solidFill>
              </a:rPr>
              <a:t>oni </a:t>
            </a:r>
            <a:r>
              <a:rPr lang="en-US" sz="2800" dirty="0">
                <a:solidFill>
                  <a:srgbClr val="C00000"/>
                </a:solidFill>
              </a:rPr>
              <a:t>Morrison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2514600"/>
            <a:ext cx="1752264" cy="2209800"/>
          </a:xfrm>
          <a:prstGeom prst="rect">
            <a:avLst/>
          </a:prstGeom>
        </p:spPr>
      </p:pic>
    </p:spTree>
    <p:extLst>
      <p:ext uri="{BB962C8B-B14F-4D97-AF65-F5344CB8AC3E}">
        <p14:creationId xmlns:p14="http://schemas.microsoft.com/office/powerpoint/2010/main" val="7630359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22356"/>
            <a:ext cx="6858000" cy="3708708"/>
          </a:xfrm>
          <a:prstGeom prst="rect">
            <a:avLst/>
          </a:prstGeom>
        </p:spPr>
        <p:txBody>
          <a:bodyPr wrap="square">
            <a:spAutoFit/>
          </a:bodyPr>
          <a:lstStyle/>
          <a:p>
            <a:pPr marL="1539875" indent="-1539875">
              <a:spcBef>
                <a:spcPts val="300"/>
              </a:spcBef>
              <a:spcAft>
                <a:spcPts val="300"/>
              </a:spcAft>
            </a:pPr>
            <a:r>
              <a:rPr lang="en-US" dirty="0">
                <a:solidFill>
                  <a:srgbClr val="C00000"/>
                </a:solidFill>
              </a:rPr>
              <a:t>Audiologist:	“Your decision about what to think is the key!  Many people with hearing loss discover  that they’re thinking tons of thoughts that they’re not even aware of, and that cause them to feel lousy about themselves and hearing aids.  Are you curious about this?”</a:t>
            </a:r>
          </a:p>
          <a:p>
            <a:pPr marL="1539875" indent="-1539875">
              <a:spcBef>
                <a:spcPts val="300"/>
              </a:spcBef>
              <a:spcAft>
                <a:spcPts val="300"/>
              </a:spcAft>
            </a:pPr>
            <a:r>
              <a:rPr lang="en-US" dirty="0"/>
              <a:t>Pt:	“I guess.” </a:t>
            </a:r>
          </a:p>
          <a:p>
            <a:pPr marL="1539875" indent="-1539875">
              <a:spcBef>
                <a:spcPts val="300"/>
              </a:spcBef>
              <a:spcAft>
                <a:spcPts val="300"/>
              </a:spcAft>
            </a:pPr>
            <a:r>
              <a:rPr lang="en-US" dirty="0">
                <a:solidFill>
                  <a:srgbClr val="C00000"/>
                </a:solidFill>
              </a:rPr>
              <a:t>Audiologist:	“Could I give you some bedtime reading material and maybe get your reactions to it next time we meet?</a:t>
            </a:r>
          </a:p>
          <a:p>
            <a:pPr marL="1539875" indent="-1539875">
              <a:spcBef>
                <a:spcPts val="300"/>
              </a:spcBef>
              <a:spcAft>
                <a:spcPts val="300"/>
              </a:spcAft>
            </a:pPr>
            <a:r>
              <a:rPr lang="en-US" dirty="0"/>
              <a:t>Pt:	“Sure.”  </a:t>
            </a:r>
          </a:p>
        </p:txBody>
      </p:sp>
    </p:spTree>
    <p:extLst>
      <p:ext uri="{BB962C8B-B14F-4D97-AF65-F5344CB8AC3E}">
        <p14:creationId xmlns:p14="http://schemas.microsoft.com/office/powerpoint/2010/main" val="15935344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08057"/>
            <a:ext cx="8077200" cy="461665"/>
          </a:xfrm>
          <a:prstGeom prst="rect">
            <a:avLst/>
          </a:prstGeom>
        </p:spPr>
        <p:txBody>
          <a:bodyPr wrap="square">
            <a:spAutoFit/>
          </a:bodyPr>
          <a:lstStyle/>
          <a:p>
            <a:r>
              <a:rPr lang="en-US" sz="2400" u="sng" dirty="0"/>
              <a:t>Step 4:  Suggest alternative, rational cognitions.</a:t>
            </a:r>
            <a:r>
              <a:rPr lang="en-US" sz="2400" dirty="0"/>
              <a:t> </a:t>
            </a:r>
          </a:p>
        </p:txBody>
      </p:sp>
      <p:sp>
        <p:nvSpPr>
          <p:cNvPr id="3" name="Rectangle 2"/>
          <p:cNvSpPr/>
          <p:nvPr/>
        </p:nvSpPr>
        <p:spPr>
          <a:xfrm>
            <a:off x="152400" y="1295400"/>
            <a:ext cx="8534400" cy="4324261"/>
          </a:xfrm>
          <a:prstGeom prst="rect">
            <a:avLst/>
          </a:prstGeom>
        </p:spPr>
        <p:txBody>
          <a:bodyPr wrap="square">
            <a:spAutoFit/>
          </a:bodyPr>
          <a:lstStyle/>
          <a:p>
            <a:pPr marL="1493838" indent="-1493838">
              <a:spcBef>
                <a:spcPts val="300"/>
              </a:spcBef>
              <a:spcAft>
                <a:spcPts val="300"/>
              </a:spcAft>
            </a:pPr>
            <a:r>
              <a:rPr lang="en-US" dirty="0" smtClean="0"/>
              <a:t>Pt:</a:t>
            </a:r>
            <a:r>
              <a:rPr lang="en-US" dirty="0"/>
              <a:t>	</a:t>
            </a:r>
            <a:r>
              <a:rPr lang="en-US" dirty="0" smtClean="0"/>
              <a:t>“Ugh, I </a:t>
            </a:r>
            <a:r>
              <a:rPr lang="en-US" dirty="0"/>
              <a:t>can’t hear so many of the tones, so I’m remembering many times that I’m in </a:t>
            </a:r>
            <a:r>
              <a:rPr lang="en-US" dirty="0" smtClean="0"/>
              <a:t>situations </a:t>
            </a:r>
            <a:r>
              <a:rPr lang="en-US" dirty="0"/>
              <a:t>and I get so anxious that people will think less of me because I’m either not answering them or I’m responding inappropriately to what I’m guessing they’re saying.  I’m embarrassed because I  look stupid.”</a:t>
            </a:r>
          </a:p>
          <a:p>
            <a:pPr marL="1493838" indent="-1493838">
              <a:spcBef>
                <a:spcPts val="300"/>
              </a:spcBef>
              <a:spcAft>
                <a:spcPts val="300"/>
              </a:spcAft>
            </a:pPr>
            <a:r>
              <a:rPr lang="en-US" dirty="0">
                <a:solidFill>
                  <a:srgbClr val="C00000"/>
                </a:solidFill>
              </a:rPr>
              <a:t>Audiologist:	“If people think less of you or stupid, you think you’re pitiful and stupid?”</a:t>
            </a:r>
          </a:p>
          <a:p>
            <a:pPr marL="1493838" indent="-1493838">
              <a:spcBef>
                <a:spcPts val="300"/>
              </a:spcBef>
              <a:spcAft>
                <a:spcPts val="300"/>
              </a:spcAft>
            </a:pPr>
            <a:r>
              <a:rPr lang="en-US" dirty="0" smtClean="0"/>
              <a:t>Pt:</a:t>
            </a:r>
            <a:r>
              <a:rPr lang="en-US" dirty="0"/>
              <a:t>	“Something like that.”  (She looks down and shakes her head.).</a:t>
            </a:r>
          </a:p>
          <a:p>
            <a:pPr marL="1493838" indent="-1493838">
              <a:spcBef>
                <a:spcPts val="300"/>
              </a:spcBef>
              <a:spcAft>
                <a:spcPts val="300"/>
              </a:spcAft>
            </a:pPr>
            <a:r>
              <a:rPr lang="en-US" dirty="0">
                <a:solidFill>
                  <a:srgbClr val="C00000"/>
                </a:solidFill>
              </a:rPr>
              <a:t>Audiologist:	“Many people with hearing loss tell me that they fall into the trap of thinking like that.  It’s not only you.  But did the reading  I gave you give you any ideas about how you can decide to change your thoughts about this?” </a:t>
            </a:r>
          </a:p>
        </p:txBody>
      </p:sp>
    </p:spTree>
    <p:extLst>
      <p:ext uri="{BB962C8B-B14F-4D97-AF65-F5344CB8AC3E}">
        <p14:creationId xmlns:p14="http://schemas.microsoft.com/office/powerpoint/2010/main" val="6608800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7924800" cy="1323439"/>
          </a:xfrm>
          <a:prstGeom prst="rect">
            <a:avLst/>
          </a:prstGeom>
        </p:spPr>
        <p:txBody>
          <a:bodyPr wrap="square">
            <a:spAutoFit/>
          </a:bodyPr>
          <a:lstStyle/>
          <a:p>
            <a:pPr marL="517525" indent="-517525"/>
            <a:r>
              <a:rPr lang="en-US" dirty="0" smtClean="0"/>
              <a:t>Pt:</a:t>
            </a:r>
            <a:r>
              <a:rPr lang="en-US" dirty="0"/>
              <a:t>	“Hmmm.”  (produces the article).  “Yeah, I can choose not to subscribe to </a:t>
            </a:r>
            <a:r>
              <a:rPr lang="en-US" dirty="0" smtClean="0"/>
              <a:t>‘</a:t>
            </a:r>
            <a:r>
              <a:rPr lang="en-US" dirty="0"/>
              <a:t>emotional reasoning’: the belief that</a:t>
            </a:r>
            <a:r>
              <a:rPr lang="en-US" b="1" dirty="0"/>
              <a:t> </a:t>
            </a:r>
            <a:r>
              <a:rPr lang="en-US" dirty="0"/>
              <a:t>what we feel must be true automatically is true; that if  I feel stupid, then I </a:t>
            </a:r>
            <a:r>
              <a:rPr lang="en-US" dirty="0" smtClean="0"/>
              <a:t>must </a:t>
            </a:r>
            <a:r>
              <a:rPr lang="en-US" dirty="0"/>
              <a:t>be stupid, and other people will view me as such. </a:t>
            </a:r>
            <a:r>
              <a:rPr lang="en-US" dirty="0" smtClean="0"/>
              <a:t> </a:t>
            </a:r>
            <a:endParaRPr lang="en-US" dirty="0"/>
          </a:p>
        </p:txBody>
      </p:sp>
      <p:sp>
        <p:nvSpPr>
          <p:cNvPr id="5" name="Rectangle 4"/>
          <p:cNvSpPr/>
          <p:nvPr/>
        </p:nvSpPr>
        <p:spPr>
          <a:xfrm>
            <a:off x="457200" y="3429000"/>
            <a:ext cx="7467600" cy="1938992"/>
          </a:xfrm>
          <a:prstGeom prst="rect">
            <a:avLst/>
          </a:prstGeom>
        </p:spPr>
        <p:txBody>
          <a:bodyPr wrap="square">
            <a:spAutoFit/>
          </a:bodyPr>
          <a:lstStyle/>
          <a:p>
            <a:pPr marL="517525" indent="-517525"/>
            <a:r>
              <a:rPr lang="en-US" dirty="0"/>
              <a:t>	“I can also stop ‘</a:t>
            </a:r>
            <a:r>
              <a:rPr lang="en-US" i="1" dirty="0"/>
              <a:t>catastrophizing’</a:t>
            </a:r>
            <a:r>
              <a:rPr lang="en-US" dirty="0"/>
              <a:t> about the possibility that people think I’m stupid.  While it would be swell if everybody thought I was real smart, that’s not a necessity for me to remain alive and be happy.  I have a core group of  family and good friends who are affirming and I do care about what they think.”       </a:t>
            </a:r>
          </a:p>
        </p:txBody>
      </p:sp>
    </p:spTree>
    <p:extLst>
      <p:ext uri="{BB962C8B-B14F-4D97-AF65-F5344CB8AC3E}">
        <p14:creationId xmlns:p14="http://schemas.microsoft.com/office/powerpoint/2010/main" val="122350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81200"/>
            <a:ext cx="7924800" cy="2246769"/>
          </a:xfrm>
          <a:prstGeom prst="rect">
            <a:avLst/>
          </a:prstGeom>
        </p:spPr>
        <p:txBody>
          <a:bodyPr wrap="square">
            <a:spAutoFit/>
          </a:bodyPr>
          <a:lstStyle/>
          <a:p>
            <a:pPr marL="517525" indent="-517525"/>
            <a:r>
              <a:rPr lang="en-US" dirty="0" smtClean="0"/>
              <a:t>	“Finally</a:t>
            </a:r>
            <a:r>
              <a:rPr lang="en-US" dirty="0"/>
              <a:t>, even if some people really think I’m stupid, their approval isn’t necessary for my survival.  I need to stop what has been called ‘</a:t>
            </a:r>
            <a:r>
              <a:rPr lang="en-US" dirty="0" err="1"/>
              <a:t>MUSTerbating</a:t>
            </a:r>
            <a:r>
              <a:rPr lang="en-US" dirty="0"/>
              <a:t> in public’: holding on to the belief that people MUST approve of me, MUST like me; MUST think I’m smart.   If some people think I lack intelligence because I can’t hear certain things, it’s because </a:t>
            </a:r>
            <a:r>
              <a:rPr lang="en-US" i="1" dirty="0"/>
              <a:t>they’re</a:t>
            </a:r>
            <a:r>
              <a:rPr lang="en-US" dirty="0"/>
              <a:t> pitiful, not me!” </a:t>
            </a:r>
          </a:p>
        </p:txBody>
      </p:sp>
    </p:spTree>
    <p:extLst>
      <p:ext uri="{BB962C8B-B14F-4D97-AF65-F5344CB8AC3E}">
        <p14:creationId xmlns:p14="http://schemas.microsoft.com/office/powerpoint/2010/main" val="30905411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 y="544621"/>
            <a:ext cx="6934200" cy="830997"/>
          </a:xfrm>
          <a:prstGeom prst="rect">
            <a:avLst/>
          </a:prstGeom>
        </p:spPr>
        <p:txBody>
          <a:bodyPr wrap="square">
            <a:spAutoFit/>
          </a:bodyPr>
          <a:lstStyle/>
          <a:p>
            <a:r>
              <a:rPr lang="en-US" sz="2400" u="sng" dirty="0"/>
              <a:t>Step 5: Create an association between hearing healthcare and rational thoughts</a:t>
            </a:r>
            <a:endParaRPr lang="en-US" sz="2400" dirty="0"/>
          </a:p>
        </p:txBody>
      </p:sp>
      <p:sp>
        <p:nvSpPr>
          <p:cNvPr id="3" name="Rectangle 2"/>
          <p:cNvSpPr/>
          <p:nvPr/>
        </p:nvSpPr>
        <p:spPr>
          <a:xfrm>
            <a:off x="685800" y="2133600"/>
            <a:ext cx="7620000" cy="4093428"/>
          </a:xfrm>
          <a:prstGeom prst="rect">
            <a:avLst/>
          </a:prstGeom>
        </p:spPr>
        <p:txBody>
          <a:bodyPr wrap="square">
            <a:spAutoFit/>
          </a:bodyPr>
          <a:lstStyle/>
          <a:p>
            <a:r>
              <a:rPr lang="en-US" dirty="0"/>
              <a:t>It is essential that patients experience heightened self-esteem and pride – the opposite of shame – by embracing hearing healthcare and therefore getting more of what they value.  </a:t>
            </a:r>
            <a:endParaRPr lang="en-US" dirty="0" smtClean="0"/>
          </a:p>
          <a:p>
            <a:endParaRPr lang="en-US" dirty="0"/>
          </a:p>
          <a:p>
            <a:r>
              <a:rPr lang="en-US" dirty="0" smtClean="0"/>
              <a:t>Story </a:t>
            </a:r>
            <a:r>
              <a:rPr lang="en-US" dirty="0"/>
              <a:t>of a man with </a:t>
            </a:r>
            <a:r>
              <a:rPr lang="en-US" smtClean="0"/>
              <a:t>multiple sclerosis </a:t>
            </a:r>
            <a:r>
              <a:rPr lang="en-US" dirty="0"/>
              <a:t>who had great difficulty walking but wouldn’t use a wheelchair because it was intolerable to him that people may pity him, that is, until he wanted to visit a museum exhibit that was surrounded by cobblestones.  It was only then that he decided to “connect” his using a wheelchair to rational thinking: “I deserve to honor my wants and needs rather than remain subjugated by my belief that what people may think is so damn important.”  </a:t>
            </a:r>
          </a:p>
          <a:p>
            <a:r>
              <a:rPr lang="en-US" dirty="0"/>
              <a:t> </a:t>
            </a:r>
          </a:p>
        </p:txBody>
      </p:sp>
    </p:spTree>
    <p:extLst>
      <p:ext uri="{BB962C8B-B14F-4D97-AF65-F5344CB8AC3E}">
        <p14:creationId xmlns:p14="http://schemas.microsoft.com/office/powerpoint/2010/main" val="17151419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44724" t="9366" r="29559" b="64023"/>
          <a:stretch>
            <a:fillRect/>
          </a:stretch>
        </p:blipFill>
        <p:spPr bwMode="auto">
          <a:xfrm rot="602964">
            <a:off x="240652" y="4805177"/>
            <a:ext cx="1905000" cy="275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rot="258642">
            <a:off x="100047" y="2997509"/>
            <a:ext cx="4830914" cy="2438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 can’t speak about your profession, but it seems to me that offering </a:t>
            </a:r>
            <a:r>
              <a:rPr lang="en-US" dirty="0" smtClean="0">
                <a:solidFill>
                  <a:schemeClr val="tx1"/>
                </a:solidFill>
              </a:rPr>
              <a:t>pts rational </a:t>
            </a:r>
            <a:r>
              <a:rPr lang="en-US" dirty="0">
                <a:solidFill>
                  <a:schemeClr val="tx1"/>
                </a:solidFill>
              </a:rPr>
              <a:t>coping thoughts about HL while using tools from psychology isn’t doing psychotherapy.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79271">
            <a:off x="5330337" y="4588504"/>
            <a:ext cx="1663710" cy="1961088"/>
          </a:xfrm>
          <a:prstGeom prst="rect">
            <a:avLst/>
          </a:prstGeom>
        </p:spPr>
      </p:pic>
      <p:sp>
        <p:nvSpPr>
          <p:cNvPr id="9" name="Oval Callout 8"/>
          <p:cNvSpPr/>
          <p:nvPr/>
        </p:nvSpPr>
        <p:spPr>
          <a:xfrm>
            <a:off x="4922520" y="2697480"/>
            <a:ext cx="4236720" cy="18592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 agree, I didn’t test pts’ hearing and audiologists shouldn’t do psychoanalysis!!!</a:t>
            </a:r>
            <a:endParaRPr lang="en-US" dirty="0">
              <a:solidFill>
                <a:schemeClr val="tx1"/>
              </a:solidFill>
            </a:endParaRPr>
          </a:p>
        </p:txBody>
      </p:sp>
      <p:sp>
        <p:nvSpPr>
          <p:cNvPr id="2" name="Rectangle 1"/>
          <p:cNvSpPr/>
          <p:nvPr/>
        </p:nvSpPr>
        <p:spPr>
          <a:xfrm>
            <a:off x="3124200" y="939491"/>
            <a:ext cx="5486400" cy="1200329"/>
          </a:xfrm>
          <a:prstGeom prst="rect">
            <a:avLst/>
          </a:prstGeom>
        </p:spPr>
        <p:txBody>
          <a:bodyPr wrap="square">
            <a:spAutoFit/>
          </a:bodyPr>
          <a:lstStyle/>
          <a:p>
            <a:r>
              <a:rPr lang="en-US" sz="2400" dirty="0" smtClean="0"/>
              <a:t>Mike, </a:t>
            </a:r>
            <a:r>
              <a:rPr lang="en-US" sz="2400" dirty="0"/>
              <a:t>isn’t this crossing a professional boundary by attempting to practice psychotherapy?</a:t>
            </a:r>
          </a:p>
        </p:txBody>
      </p:sp>
      <p:pic>
        <p:nvPicPr>
          <p:cNvPr id="14" name="Picture 7" descr="C:\Users\Mike\AppData\Local\Microsoft\Windows\Temporary Internet Files\Content.IE5\E0MZUXQY\MC90023289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338" y="197167"/>
            <a:ext cx="13716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3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375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375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1295400" y="1447800"/>
            <a:ext cx="6705600" cy="4308872"/>
          </a:xfrm>
          <a:prstGeom prst="rect">
            <a:avLst/>
          </a:prstGeom>
        </p:spPr>
        <p:txBody>
          <a:bodyPr wrap="square">
            <a:spAutoFit/>
          </a:bodyPr>
          <a:lstStyle/>
          <a:p>
            <a:pPr lvl="0"/>
            <a:r>
              <a:rPr lang="en-US" sz="2800" dirty="0" smtClean="0"/>
              <a:t>An </a:t>
            </a:r>
            <a:r>
              <a:rPr lang="en-US" sz="2800" dirty="0"/>
              <a:t>audiologist can elicit emotional reactions of patients within a specific time constraint by</a:t>
            </a:r>
          </a:p>
          <a:p>
            <a:r>
              <a:rPr lang="en-US" dirty="0"/>
              <a:t> </a:t>
            </a:r>
          </a:p>
          <a:p>
            <a:pPr marL="457200" lvl="0" indent="-457200">
              <a:spcBef>
                <a:spcPts val="600"/>
              </a:spcBef>
              <a:spcAft>
                <a:spcPts val="600"/>
              </a:spcAft>
            </a:pPr>
            <a:r>
              <a:rPr lang="en-US" sz="2400" dirty="0" smtClean="0"/>
              <a:t>A.  talking </a:t>
            </a:r>
            <a:r>
              <a:rPr lang="en-US" sz="2400" dirty="0"/>
              <a:t>very fast.</a:t>
            </a:r>
          </a:p>
          <a:p>
            <a:pPr marL="457200" lvl="0" indent="-457200">
              <a:spcBef>
                <a:spcPts val="600"/>
              </a:spcBef>
              <a:spcAft>
                <a:spcPts val="600"/>
              </a:spcAft>
            </a:pPr>
            <a:r>
              <a:rPr lang="en-US" sz="2400" dirty="0" smtClean="0"/>
              <a:t>B.  lecturing</a:t>
            </a:r>
            <a:r>
              <a:rPr lang="en-US" sz="2400" dirty="0"/>
              <a:t>.</a:t>
            </a:r>
          </a:p>
          <a:p>
            <a:pPr marL="457200" lvl="0" indent="-457200">
              <a:spcBef>
                <a:spcPts val="600"/>
              </a:spcBef>
              <a:spcAft>
                <a:spcPts val="600"/>
              </a:spcAft>
            </a:pPr>
            <a:r>
              <a:rPr lang="en-US" sz="2400" dirty="0" smtClean="0"/>
              <a:t>C.  </a:t>
            </a:r>
            <a:r>
              <a:rPr lang="en-US" sz="2400" dirty="0"/>
              <a:t>asking about emotional issues while reminding the patient that there is limited time</a:t>
            </a:r>
            <a:r>
              <a:rPr lang="en-US" dirty="0"/>
              <a:t>.</a:t>
            </a:r>
          </a:p>
          <a:p>
            <a:r>
              <a:rPr lang="en-US" dirty="0"/>
              <a:t> </a:t>
            </a:r>
          </a:p>
        </p:txBody>
      </p:sp>
    </p:spTree>
    <p:extLst>
      <p:ext uri="{BB962C8B-B14F-4D97-AF65-F5344CB8AC3E}">
        <p14:creationId xmlns:p14="http://schemas.microsoft.com/office/powerpoint/2010/main" val="1490213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dirty="0"/>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308872"/>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Achieving</a:t>
            </a:r>
            <a:r>
              <a:rPr lang="en-US" b="1" dirty="0">
                <a:solidFill>
                  <a:schemeClr val="bg1">
                    <a:lumMod val="50000"/>
                  </a:schemeClr>
                </a:solidFill>
              </a:rPr>
              <a:t> </a:t>
            </a:r>
            <a:r>
              <a:rPr lang="en-US" dirty="0">
                <a:solidFill>
                  <a:schemeClr val="bg1">
                    <a:lumMod val="50000"/>
                  </a:schemeClr>
                </a:solidFill>
              </a:rPr>
              <a:t>likability,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Mitigating traumatic transference,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Understanding a patient’s psychological construction of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Eliciting and sharing transformative stories, </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Motivational </a:t>
            </a:r>
            <a:r>
              <a:rPr lang="en-US" dirty="0">
                <a:solidFill>
                  <a:schemeClr val="bg1">
                    <a:lumMod val="50000"/>
                  </a:schemeClr>
                </a:solidFill>
              </a:rPr>
              <a:t>Interviewing,     </a:t>
            </a:r>
          </a:p>
          <a:p>
            <a:pPr marL="342900" indent="-342900">
              <a:spcBef>
                <a:spcPts val="300"/>
              </a:spcBef>
              <a:spcAft>
                <a:spcPts val="300"/>
              </a:spcAft>
              <a:buFont typeface="Wingdings" panose="05000000000000000000" pitchFamily="2" charset="2"/>
              <a:buChar char="v"/>
            </a:pPr>
            <a:r>
              <a:rPr lang="en-US" sz="2400" b="1" dirty="0">
                <a:solidFill>
                  <a:srgbClr val="FF0000"/>
                </a:solidFill>
              </a:rPr>
              <a:t>Externalizing the </a:t>
            </a:r>
            <a:r>
              <a:rPr lang="en-US" sz="2400" b="1" dirty="0" smtClean="0">
                <a:solidFill>
                  <a:srgbClr val="FF0000"/>
                </a:solidFill>
              </a:rPr>
              <a:t>HL,   </a:t>
            </a:r>
            <a:endParaRPr lang="en-US" sz="2400" b="1" dirty="0">
              <a:solidFill>
                <a:srgbClr val="FF0000"/>
              </a:solidFill>
            </a:endParaRP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Facilitating conversational pivotal junctures,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Nuts and bolts of collaboration</a:t>
            </a:r>
            <a:r>
              <a:rPr lang="en-US" dirty="0"/>
              <a:t>,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Managing the family and social networks,</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Deliberate </a:t>
            </a:r>
            <a:r>
              <a:rPr lang="en-US" dirty="0">
                <a:solidFill>
                  <a:schemeClr val="bg1">
                    <a:lumMod val="50000"/>
                  </a:schemeClr>
                </a:solidFill>
              </a:rPr>
              <a:t>use of spontaneous humor,</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Making </a:t>
            </a:r>
            <a:r>
              <a:rPr lang="en-US" dirty="0">
                <a:solidFill>
                  <a:schemeClr val="bg1">
                    <a:lumMod val="50000"/>
                  </a:schemeClr>
                </a:solidFill>
              </a:rPr>
              <a:t>effective mental health referrals.  </a:t>
            </a:r>
          </a:p>
        </p:txBody>
      </p:sp>
    </p:spTree>
    <p:extLst>
      <p:ext uri="{BB962C8B-B14F-4D97-AF65-F5344CB8AC3E}">
        <p14:creationId xmlns:p14="http://schemas.microsoft.com/office/powerpoint/2010/main" val="360711850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3400" y="1471613"/>
            <a:ext cx="8305800" cy="45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ts val="1800"/>
              </a:spcBef>
              <a:spcAft>
                <a:spcPts val="1200"/>
              </a:spcAft>
              <a:buFontTx/>
              <a:buChar char="•"/>
            </a:pPr>
            <a:r>
              <a:rPr lang="en-US"/>
              <a:t>“What has </a:t>
            </a:r>
            <a:r>
              <a:rPr lang="en-US">
                <a:solidFill>
                  <a:srgbClr val="FF0000"/>
                </a:solidFill>
              </a:rPr>
              <a:t>the</a:t>
            </a:r>
            <a:r>
              <a:rPr lang="en-US"/>
              <a:t> Guilt tried to talk you into about yourself?”</a:t>
            </a:r>
          </a:p>
          <a:p>
            <a:pPr eaLnBrk="1" hangingPunct="1">
              <a:spcBef>
                <a:spcPts val="1800"/>
              </a:spcBef>
              <a:spcAft>
                <a:spcPts val="1200"/>
              </a:spcAft>
              <a:buFontTx/>
              <a:buChar char="•"/>
            </a:pPr>
            <a:r>
              <a:rPr lang="en-US"/>
              <a:t>“How has </a:t>
            </a:r>
            <a:r>
              <a:rPr lang="en-US">
                <a:solidFill>
                  <a:srgbClr val="FF0000"/>
                </a:solidFill>
              </a:rPr>
              <a:t>the </a:t>
            </a:r>
            <a:r>
              <a:rPr lang="en-US"/>
              <a:t>Fear tried to convince you that it’s unsafe to go out of your house?”</a:t>
            </a:r>
          </a:p>
          <a:p>
            <a:pPr eaLnBrk="1" hangingPunct="1">
              <a:spcBef>
                <a:spcPts val="1800"/>
              </a:spcBef>
              <a:spcAft>
                <a:spcPts val="1200"/>
              </a:spcAft>
              <a:buFontTx/>
              <a:buChar char="•"/>
            </a:pPr>
            <a:r>
              <a:rPr lang="en-US"/>
              <a:t>“How long has </a:t>
            </a:r>
            <a:r>
              <a:rPr lang="en-US">
                <a:solidFill>
                  <a:srgbClr val="FF0000"/>
                </a:solidFill>
              </a:rPr>
              <a:t>the</a:t>
            </a:r>
            <a:r>
              <a:rPr lang="en-US"/>
              <a:t> Jealousy been trying to get between you and your friends?”</a:t>
            </a:r>
          </a:p>
          <a:p>
            <a:pPr eaLnBrk="1" hangingPunct="1">
              <a:spcBef>
                <a:spcPts val="1800"/>
              </a:spcBef>
              <a:spcAft>
                <a:spcPts val="1200"/>
              </a:spcAft>
              <a:buFontTx/>
              <a:buChar char="•"/>
            </a:pPr>
            <a:r>
              <a:rPr lang="en-US"/>
              <a:t>“What does </a:t>
            </a:r>
            <a:r>
              <a:rPr lang="en-US">
                <a:solidFill>
                  <a:srgbClr val="FF0000"/>
                </a:solidFill>
              </a:rPr>
              <a:t>the</a:t>
            </a:r>
            <a:r>
              <a:rPr lang="en-US"/>
              <a:t> Blame have you doing with each other?”</a:t>
            </a:r>
          </a:p>
          <a:p>
            <a:pPr eaLnBrk="1" hangingPunct="1">
              <a:spcBef>
                <a:spcPts val="1800"/>
              </a:spcBef>
              <a:spcAft>
                <a:spcPts val="1200"/>
              </a:spcAft>
              <a:buFontTx/>
              <a:buChar char="•"/>
            </a:pPr>
            <a:r>
              <a:rPr lang="en-US">
                <a:latin typeface="Courier New" pitchFamily="49" charset="0"/>
                <a:cs typeface="Times New Roman" pitchFamily="18" charset="0"/>
              </a:rPr>
              <a:t>“</a:t>
            </a:r>
            <a:r>
              <a:rPr lang="en-US">
                <a:cs typeface="Times New Roman" pitchFamily="18" charset="0"/>
              </a:rPr>
              <a:t>How much does </a:t>
            </a:r>
            <a:r>
              <a:rPr lang="en-US">
                <a:solidFill>
                  <a:srgbClr val="FF0000"/>
                </a:solidFill>
                <a:cs typeface="Times New Roman" pitchFamily="18" charset="0"/>
              </a:rPr>
              <a:t>the</a:t>
            </a:r>
            <a:r>
              <a:rPr lang="en-US">
                <a:cs typeface="Times New Roman" pitchFamily="18" charset="0"/>
              </a:rPr>
              <a:t> Bickering get in the way of your conversations?”</a:t>
            </a:r>
          </a:p>
        </p:txBody>
      </p:sp>
      <p:sp>
        <p:nvSpPr>
          <p:cNvPr id="6147" name="Text Box 3"/>
          <p:cNvSpPr txBox="1">
            <a:spLocks noChangeArrowheads="1"/>
          </p:cNvSpPr>
          <p:nvPr/>
        </p:nvSpPr>
        <p:spPr bwMode="auto">
          <a:xfrm>
            <a:off x="381000" y="3048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20000"/>
              </a:spcBef>
            </a:pPr>
            <a:r>
              <a:rPr lang="en-US" sz="3200" dirty="0">
                <a:solidFill>
                  <a:srgbClr val="C00000"/>
                </a:solidFill>
              </a:rPr>
              <a:t>What do you notice about these questions?</a:t>
            </a:r>
          </a:p>
        </p:txBody>
      </p:sp>
    </p:spTree>
    <p:extLst>
      <p:ext uri="{BB962C8B-B14F-4D97-AF65-F5344CB8AC3E}">
        <p14:creationId xmlns:p14="http://schemas.microsoft.com/office/powerpoint/2010/main" val="4117776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838200" y="2743200"/>
            <a:ext cx="7620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800" dirty="0"/>
              <a:t>Question from father: “What did the doctor say about what’s wrong with our son?”</a:t>
            </a:r>
          </a:p>
          <a:p>
            <a:pPr eaLnBrk="1" hangingPunct="1">
              <a:spcBef>
                <a:spcPct val="50000"/>
              </a:spcBef>
            </a:pPr>
            <a:endParaRPr lang="en-US" sz="2800" dirty="0"/>
          </a:p>
          <a:p>
            <a:pPr eaLnBrk="1" hangingPunct="1">
              <a:spcBef>
                <a:spcPct val="50000"/>
              </a:spcBef>
            </a:pPr>
            <a:r>
              <a:rPr lang="en-US" sz="2800" dirty="0"/>
              <a:t>Mother’s response: “He was a very nice man. . . . .”</a:t>
            </a:r>
          </a:p>
        </p:txBody>
      </p:sp>
      <p:sp>
        <p:nvSpPr>
          <p:cNvPr id="24579" name="TextBox 1"/>
          <p:cNvSpPr txBox="1">
            <a:spLocks noChangeArrowheads="1"/>
          </p:cNvSpPr>
          <p:nvPr/>
        </p:nvSpPr>
        <p:spPr bwMode="auto">
          <a:xfrm rot="-385530">
            <a:off x="571500" y="588963"/>
            <a:ext cx="8153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3200" b="1">
                <a:solidFill>
                  <a:srgbClr val="FF0000"/>
                </a:solidFill>
              </a:rPr>
              <a:t>What do you notice about the mother’s response??</a:t>
            </a:r>
          </a:p>
        </p:txBody>
      </p:sp>
    </p:spTree>
    <p:extLst>
      <p:ext uri="{BB962C8B-B14F-4D97-AF65-F5344CB8AC3E}">
        <p14:creationId xmlns:p14="http://schemas.microsoft.com/office/powerpoint/2010/main" val="305273158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304800"/>
            <a:ext cx="8534400" cy="1143000"/>
          </a:xfrm>
        </p:spPr>
        <p:txBody>
          <a:bodyPr/>
          <a:lstStyle/>
          <a:p>
            <a:pPr eaLnBrk="1" hangingPunct="1"/>
            <a:r>
              <a:rPr lang="en-US" sz="3600" b="1" dirty="0" smtClean="0">
                <a:solidFill>
                  <a:srgbClr val="FFFFFF"/>
                </a:solidFill>
                <a:effectLst>
                  <a:outerShdw blurRad="38100" dist="38100" dir="2700000" algn="tl">
                    <a:srgbClr val="000000">
                      <a:alpha val="43137"/>
                    </a:srgbClr>
                  </a:outerShdw>
                </a:effectLst>
              </a:rPr>
              <a:t>We have a relationship with our problems</a:t>
            </a:r>
          </a:p>
        </p:txBody>
      </p:sp>
      <p:pic>
        <p:nvPicPr>
          <p:cNvPr id="7171" name="Picture 3" descr="C:\Program Files\Common Files\Microsoft Shared\Clipart\cagcat50\bd06784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905000"/>
            <a:ext cx="19812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Oval 4"/>
          <p:cNvSpPr>
            <a:spLocks noChangeArrowheads="1"/>
          </p:cNvSpPr>
          <p:nvPr/>
        </p:nvSpPr>
        <p:spPr bwMode="auto">
          <a:xfrm>
            <a:off x="3429000" y="2743200"/>
            <a:ext cx="16002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Text Box 5"/>
          <p:cNvSpPr txBox="1">
            <a:spLocks noChangeArrowheads="1"/>
          </p:cNvSpPr>
          <p:nvPr/>
        </p:nvSpPr>
        <p:spPr bwMode="auto">
          <a:xfrm>
            <a:off x="3657600" y="30480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2000">
                <a:solidFill>
                  <a:srgbClr val="000000"/>
                </a:solidFill>
              </a:rPr>
              <a:t>Depression</a:t>
            </a:r>
          </a:p>
        </p:txBody>
      </p:sp>
      <p:sp>
        <p:nvSpPr>
          <p:cNvPr id="7174" name="Line 6"/>
          <p:cNvSpPr>
            <a:spLocks noChangeShapeType="1"/>
          </p:cNvSpPr>
          <p:nvPr/>
        </p:nvSpPr>
        <p:spPr bwMode="auto">
          <a:xfrm>
            <a:off x="2057400" y="5541963"/>
            <a:ext cx="1295400" cy="0"/>
          </a:xfrm>
          <a:prstGeom prst="line">
            <a:avLst/>
          </a:prstGeom>
          <a:noFill/>
          <a:ln w="7620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7"/>
          <p:cNvSpPr>
            <a:spLocks noChangeShapeType="1"/>
          </p:cNvSpPr>
          <p:nvPr/>
        </p:nvSpPr>
        <p:spPr bwMode="auto">
          <a:xfrm>
            <a:off x="2743200" y="1981200"/>
            <a:ext cx="2514600" cy="1981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8"/>
          <p:cNvSpPr>
            <a:spLocks noChangeShapeType="1"/>
          </p:cNvSpPr>
          <p:nvPr/>
        </p:nvSpPr>
        <p:spPr bwMode="auto">
          <a:xfrm flipH="1">
            <a:off x="2743200" y="2057400"/>
            <a:ext cx="2590800" cy="19050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Oval 9"/>
          <p:cNvSpPr>
            <a:spLocks noChangeArrowheads="1"/>
          </p:cNvSpPr>
          <p:nvPr/>
        </p:nvSpPr>
        <p:spPr bwMode="auto">
          <a:xfrm>
            <a:off x="457200" y="4724400"/>
            <a:ext cx="16002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78" name="Picture 10" descr="C:\Program Files\Common Files\Microsoft Shared\Clipart\cagcat50\bd06784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419600"/>
            <a:ext cx="190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1"/>
          <p:cNvSpPr txBox="1">
            <a:spLocks noChangeArrowheads="1"/>
          </p:cNvSpPr>
          <p:nvPr/>
        </p:nvSpPr>
        <p:spPr bwMode="auto">
          <a:xfrm>
            <a:off x="5791200" y="243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t>Not “I am depressed.”</a:t>
            </a:r>
          </a:p>
        </p:txBody>
      </p:sp>
      <p:sp>
        <p:nvSpPr>
          <p:cNvPr id="7180" name="Text Box 12"/>
          <p:cNvSpPr txBox="1">
            <a:spLocks noChangeArrowheads="1"/>
          </p:cNvSpPr>
          <p:nvPr/>
        </p:nvSpPr>
        <p:spPr bwMode="auto">
          <a:xfrm>
            <a:off x="5791200" y="4953000"/>
            <a:ext cx="304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t>Rather, “I am affected by the depression.”</a:t>
            </a:r>
          </a:p>
        </p:txBody>
      </p:sp>
      <p:sp>
        <p:nvSpPr>
          <p:cNvPr id="7181" name="Text Box 13"/>
          <p:cNvSpPr txBox="1">
            <a:spLocks noChangeArrowheads="1"/>
          </p:cNvSpPr>
          <p:nvPr/>
        </p:nvSpPr>
        <p:spPr bwMode="auto">
          <a:xfrm>
            <a:off x="609600" y="51054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2000">
                <a:solidFill>
                  <a:srgbClr val="000000"/>
                </a:solidFill>
              </a:rPr>
              <a:t>Depression</a:t>
            </a:r>
          </a:p>
        </p:txBody>
      </p:sp>
      <p:sp>
        <p:nvSpPr>
          <p:cNvPr id="7182" name="Line 14"/>
          <p:cNvSpPr>
            <a:spLocks noChangeShapeType="1"/>
          </p:cNvSpPr>
          <p:nvPr/>
        </p:nvSpPr>
        <p:spPr bwMode="auto">
          <a:xfrm>
            <a:off x="0" y="4191000"/>
            <a:ext cx="9372600" cy="0"/>
          </a:xfrm>
          <a:prstGeom prst="line">
            <a:avLst/>
          </a:prstGeom>
          <a:noFill/>
          <a:ln w="9525">
            <a:solidFill>
              <a:srgbClr val="99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Line 15"/>
          <p:cNvSpPr>
            <a:spLocks noChangeShapeType="1"/>
          </p:cNvSpPr>
          <p:nvPr/>
        </p:nvSpPr>
        <p:spPr bwMode="auto">
          <a:xfrm>
            <a:off x="0" y="1600200"/>
            <a:ext cx="9372600" cy="0"/>
          </a:xfrm>
          <a:prstGeom prst="line">
            <a:avLst/>
          </a:prstGeom>
          <a:noFill/>
          <a:ln w="9525">
            <a:solidFill>
              <a:srgbClr val="99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Line 6"/>
          <p:cNvSpPr>
            <a:spLocks noChangeShapeType="1"/>
          </p:cNvSpPr>
          <p:nvPr/>
        </p:nvSpPr>
        <p:spPr bwMode="auto">
          <a:xfrm flipH="1" flipV="1">
            <a:off x="2057400" y="5168900"/>
            <a:ext cx="1257300" cy="11113"/>
          </a:xfrm>
          <a:prstGeom prst="line">
            <a:avLst/>
          </a:prstGeom>
          <a:noFill/>
          <a:ln w="7620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356336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304800"/>
            <a:ext cx="8534400" cy="1143000"/>
          </a:xfrm>
        </p:spPr>
        <p:txBody>
          <a:bodyPr/>
          <a:lstStyle/>
          <a:p>
            <a:pPr eaLnBrk="1" hangingPunct="1"/>
            <a:r>
              <a:rPr lang="en-US" sz="3600" b="1" dirty="0" err="1" smtClean="0">
                <a:solidFill>
                  <a:srgbClr val="FFFFFF"/>
                </a:solidFill>
                <a:effectLst>
                  <a:outerShdw blurRad="38100" dist="38100" dir="2700000" algn="tl">
                    <a:srgbClr val="000000">
                      <a:alpha val="43137"/>
                    </a:srgbClr>
                  </a:outerShdw>
                </a:effectLst>
              </a:rPr>
              <a:t>Pts</a:t>
            </a:r>
            <a:r>
              <a:rPr lang="en-US" sz="3600" b="1" dirty="0" smtClean="0">
                <a:solidFill>
                  <a:srgbClr val="FFFFFF"/>
                </a:solidFill>
                <a:effectLst>
                  <a:outerShdw blurRad="38100" dist="38100" dir="2700000" algn="tl">
                    <a:srgbClr val="000000">
                      <a:alpha val="43137"/>
                    </a:srgbClr>
                  </a:outerShdw>
                </a:effectLst>
              </a:rPr>
              <a:t> have a relationship with a Hearing Loss</a:t>
            </a:r>
          </a:p>
        </p:txBody>
      </p:sp>
      <p:pic>
        <p:nvPicPr>
          <p:cNvPr id="8195" name="Picture 3" descr="C:\Program Files\Common Files\Microsoft Shared\Clipart\cagcat50\bd06784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905000"/>
            <a:ext cx="19812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Oval 4"/>
          <p:cNvSpPr>
            <a:spLocks noChangeArrowheads="1"/>
          </p:cNvSpPr>
          <p:nvPr/>
        </p:nvSpPr>
        <p:spPr bwMode="auto">
          <a:xfrm>
            <a:off x="3429000" y="2743200"/>
            <a:ext cx="16002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Text Box 5"/>
          <p:cNvSpPr txBox="1">
            <a:spLocks noChangeArrowheads="1"/>
          </p:cNvSpPr>
          <p:nvPr/>
        </p:nvSpPr>
        <p:spPr bwMode="auto">
          <a:xfrm>
            <a:off x="3505200" y="30480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2000">
                <a:solidFill>
                  <a:srgbClr val="000000"/>
                </a:solidFill>
              </a:rPr>
              <a:t>Hearing Loss</a:t>
            </a:r>
          </a:p>
        </p:txBody>
      </p:sp>
      <p:sp>
        <p:nvSpPr>
          <p:cNvPr id="8198" name="Line 6"/>
          <p:cNvSpPr>
            <a:spLocks noChangeShapeType="1"/>
          </p:cNvSpPr>
          <p:nvPr/>
        </p:nvSpPr>
        <p:spPr bwMode="auto">
          <a:xfrm>
            <a:off x="2057400" y="5410200"/>
            <a:ext cx="1295400" cy="0"/>
          </a:xfrm>
          <a:prstGeom prst="line">
            <a:avLst/>
          </a:prstGeom>
          <a:noFill/>
          <a:ln w="7620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Line 7"/>
          <p:cNvSpPr>
            <a:spLocks noChangeShapeType="1"/>
          </p:cNvSpPr>
          <p:nvPr/>
        </p:nvSpPr>
        <p:spPr bwMode="auto">
          <a:xfrm>
            <a:off x="2743200" y="1981200"/>
            <a:ext cx="2514600" cy="1981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Line 8"/>
          <p:cNvSpPr>
            <a:spLocks noChangeShapeType="1"/>
          </p:cNvSpPr>
          <p:nvPr/>
        </p:nvSpPr>
        <p:spPr bwMode="auto">
          <a:xfrm flipH="1">
            <a:off x="2743200" y="2057400"/>
            <a:ext cx="2590800" cy="19050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Oval 9"/>
          <p:cNvSpPr>
            <a:spLocks noChangeArrowheads="1"/>
          </p:cNvSpPr>
          <p:nvPr/>
        </p:nvSpPr>
        <p:spPr bwMode="auto">
          <a:xfrm>
            <a:off x="457200" y="4724400"/>
            <a:ext cx="16002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202" name="Picture 10" descr="C:\Program Files\Common Files\Microsoft Shared\Clipart\cagcat50\bd06784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419600"/>
            <a:ext cx="190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1"/>
          <p:cNvSpPr txBox="1">
            <a:spLocks noChangeArrowheads="1"/>
          </p:cNvSpPr>
          <p:nvPr/>
        </p:nvSpPr>
        <p:spPr bwMode="auto">
          <a:xfrm>
            <a:off x="5791200" y="2438400"/>
            <a:ext cx="3048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b="1" dirty="0">
                <a:solidFill>
                  <a:srgbClr val="C00000"/>
                </a:solidFill>
                <a:cs typeface="+mn-cs"/>
              </a:rPr>
              <a:t>Not</a:t>
            </a:r>
            <a:r>
              <a:rPr lang="en-US" dirty="0">
                <a:cs typeface="+mn-cs"/>
              </a:rPr>
              <a:t> </a:t>
            </a:r>
            <a:r>
              <a:rPr lang="en-US" dirty="0" smtClean="0">
                <a:cs typeface="+mn-cs"/>
              </a:rPr>
              <a:t>“I have a </a:t>
            </a:r>
            <a:r>
              <a:rPr lang="en-US" dirty="0">
                <a:cs typeface="+mn-cs"/>
              </a:rPr>
              <a:t>HL.”</a:t>
            </a:r>
          </a:p>
          <a:p>
            <a:pPr marL="682625" indent="-682625" eaLnBrk="1" hangingPunct="1">
              <a:spcBef>
                <a:spcPct val="50000"/>
              </a:spcBef>
              <a:defRPr/>
            </a:pPr>
            <a:r>
              <a:rPr lang="en-US" b="1" dirty="0">
                <a:solidFill>
                  <a:srgbClr val="C00000"/>
                </a:solidFill>
                <a:cs typeface="+mn-cs"/>
              </a:rPr>
              <a:t>Not</a:t>
            </a:r>
            <a:r>
              <a:rPr lang="en-US" dirty="0">
                <a:cs typeface="+mn-cs"/>
              </a:rPr>
              <a:t> </a:t>
            </a:r>
            <a:r>
              <a:rPr lang="en-US" dirty="0" smtClean="0">
                <a:cs typeface="+mn-cs"/>
              </a:rPr>
              <a:t>“I am hearing  impaired.”</a:t>
            </a:r>
            <a:endParaRPr lang="en-US" dirty="0">
              <a:cs typeface="+mn-cs"/>
            </a:endParaRPr>
          </a:p>
        </p:txBody>
      </p:sp>
      <p:sp>
        <p:nvSpPr>
          <p:cNvPr id="8204" name="Text Box 12"/>
          <p:cNvSpPr txBox="1">
            <a:spLocks noChangeArrowheads="1"/>
          </p:cNvSpPr>
          <p:nvPr/>
        </p:nvSpPr>
        <p:spPr bwMode="auto">
          <a:xfrm>
            <a:off x="5791200" y="4953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t>Rather, “I am affected by </a:t>
            </a:r>
            <a:r>
              <a:rPr lang="en-US" b="1" i="1"/>
              <a:t>the</a:t>
            </a:r>
            <a:r>
              <a:rPr lang="en-US"/>
              <a:t> hearing loss.”</a:t>
            </a:r>
          </a:p>
        </p:txBody>
      </p:sp>
      <p:sp>
        <p:nvSpPr>
          <p:cNvPr id="8205" name="Text Box 13"/>
          <p:cNvSpPr txBox="1">
            <a:spLocks noChangeArrowheads="1"/>
          </p:cNvSpPr>
          <p:nvPr/>
        </p:nvSpPr>
        <p:spPr bwMode="auto">
          <a:xfrm>
            <a:off x="609600" y="51054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2000">
                <a:solidFill>
                  <a:srgbClr val="000000"/>
                </a:solidFill>
              </a:rPr>
              <a:t>Hearing loss</a:t>
            </a:r>
          </a:p>
        </p:txBody>
      </p:sp>
      <p:sp>
        <p:nvSpPr>
          <p:cNvPr id="8206" name="Line 14"/>
          <p:cNvSpPr>
            <a:spLocks noChangeShapeType="1"/>
          </p:cNvSpPr>
          <p:nvPr/>
        </p:nvSpPr>
        <p:spPr bwMode="auto">
          <a:xfrm>
            <a:off x="0" y="4191000"/>
            <a:ext cx="9372600" cy="0"/>
          </a:xfrm>
          <a:prstGeom prst="line">
            <a:avLst/>
          </a:prstGeom>
          <a:noFill/>
          <a:ln w="9525">
            <a:solidFill>
              <a:srgbClr val="99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Line 15"/>
          <p:cNvSpPr>
            <a:spLocks noChangeShapeType="1"/>
          </p:cNvSpPr>
          <p:nvPr/>
        </p:nvSpPr>
        <p:spPr bwMode="auto">
          <a:xfrm>
            <a:off x="0" y="1600200"/>
            <a:ext cx="9372600" cy="0"/>
          </a:xfrm>
          <a:prstGeom prst="line">
            <a:avLst/>
          </a:prstGeom>
          <a:noFill/>
          <a:ln w="9525">
            <a:solidFill>
              <a:srgbClr val="99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6"/>
          <p:cNvSpPr>
            <a:spLocks noChangeShapeType="1"/>
          </p:cNvSpPr>
          <p:nvPr/>
        </p:nvSpPr>
        <p:spPr bwMode="auto">
          <a:xfrm flipH="1">
            <a:off x="2006600" y="5167313"/>
            <a:ext cx="1295400" cy="0"/>
          </a:xfrm>
          <a:prstGeom prst="line">
            <a:avLst/>
          </a:prstGeom>
          <a:noFill/>
          <a:ln w="7620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411985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77825" y="533400"/>
            <a:ext cx="8534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600" b="1" i="1" dirty="0">
                <a:solidFill>
                  <a:srgbClr val="C00000"/>
                </a:solidFill>
                <a:effectLst>
                  <a:outerShdw blurRad="38100" dist="38100" dir="2700000" algn="tl">
                    <a:srgbClr val="C0C0C0"/>
                  </a:outerShdw>
                </a:effectLst>
                <a:latin typeface="Courier New" pitchFamily="49" charset="0"/>
                <a:cs typeface="Times New Roman" pitchFamily="18" charset="0"/>
              </a:rPr>
              <a:t>The person is not the problem; the problem is the problem.</a:t>
            </a:r>
            <a:r>
              <a:rPr lang="en-US" sz="3600" i="1" dirty="0">
                <a:solidFill>
                  <a:srgbClr val="C00000"/>
                </a:solidFill>
                <a:effectLst>
                  <a:outerShdw blurRad="38100" dist="38100" dir="2700000" algn="tl">
                    <a:srgbClr val="C0C0C0"/>
                  </a:outerShdw>
                </a:effectLst>
                <a:latin typeface="Courier New" pitchFamily="49" charset="0"/>
                <a:cs typeface="Times New Roman" pitchFamily="18" charset="0"/>
              </a:rPr>
              <a:t>  </a:t>
            </a:r>
          </a:p>
        </p:txBody>
      </p:sp>
      <p:sp>
        <p:nvSpPr>
          <p:cNvPr id="4100" name="Text Box 4"/>
          <p:cNvSpPr txBox="1">
            <a:spLocks noChangeArrowheads="1"/>
          </p:cNvSpPr>
          <p:nvPr/>
        </p:nvSpPr>
        <p:spPr bwMode="auto">
          <a:xfrm>
            <a:off x="631825" y="2514600"/>
            <a:ext cx="82296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dirty="0">
                <a:cs typeface="Times New Roman" pitchFamily="18" charset="0"/>
              </a:rPr>
              <a:t>        </a:t>
            </a:r>
            <a:r>
              <a:rPr lang="en-US" i="1" dirty="0">
                <a:cs typeface="Times New Roman" pitchFamily="18" charset="0"/>
              </a:rPr>
              <a:t>Patient                                                 </a:t>
            </a:r>
            <a:r>
              <a:rPr lang="en-US" i="1" dirty="0" smtClean="0">
                <a:cs typeface="Times New Roman" pitchFamily="18" charset="0"/>
              </a:rPr>
              <a:t>Therapist</a:t>
            </a:r>
          </a:p>
          <a:p>
            <a:pPr>
              <a:spcBef>
                <a:spcPct val="50000"/>
              </a:spcBef>
              <a:defRPr/>
            </a:pPr>
            <a:endParaRPr lang="en-US" i="1" dirty="0">
              <a:cs typeface="Times New Roman" pitchFamily="18" charset="0"/>
            </a:endParaRPr>
          </a:p>
          <a:p>
            <a:pPr marL="3490913" indent="-3490913">
              <a:spcBef>
                <a:spcPts val="0"/>
              </a:spcBef>
              <a:defRPr/>
            </a:pPr>
            <a:r>
              <a:rPr lang="en-US" dirty="0">
                <a:cs typeface="Times New Roman" pitchFamily="18" charset="0"/>
              </a:rPr>
              <a:t>“I am unmotivated” =        “</a:t>
            </a:r>
            <a:r>
              <a:rPr lang="en-US" b="1" i="1" dirty="0">
                <a:solidFill>
                  <a:srgbClr val="FF0000"/>
                </a:solidFill>
                <a:effectLst>
                  <a:outerShdw blurRad="38100" dist="38100" dir="2700000" algn="tl">
                    <a:srgbClr val="C0C0C0"/>
                  </a:outerShdw>
                </a:effectLst>
                <a:cs typeface="Times New Roman" pitchFamily="18" charset="0"/>
              </a:rPr>
              <a:t>The </a:t>
            </a:r>
            <a:r>
              <a:rPr lang="en-US" dirty="0">
                <a:cs typeface="Times New Roman" pitchFamily="18" charset="0"/>
              </a:rPr>
              <a:t>problem has affected your </a:t>
            </a:r>
            <a:r>
              <a:rPr lang="en-US" dirty="0" smtClean="0">
                <a:cs typeface="Times New Roman" pitchFamily="18" charset="0"/>
              </a:rPr>
              <a:t>energy </a:t>
            </a:r>
            <a:r>
              <a:rPr lang="en-US" dirty="0">
                <a:cs typeface="Times New Roman" pitchFamily="18" charset="0"/>
              </a:rPr>
              <a:t>level.”</a:t>
            </a:r>
          </a:p>
          <a:p>
            <a:pPr>
              <a:spcBef>
                <a:spcPts val="0"/>
              </a:spcBef>
              <a:defRPr/>
            </a:pPr>
            <a:r>
              <a:rPr lang="en-US" dirty="0">
                <a:cs typeface="Times New Roman" pitchFamily="18" charset="0"/>
              </a:rPr>
              <a:t> </a:t>
            </a:r>
            <a:endParaRPr lang="en-US" dirty="0">
              <a:latin typeface="Courier New" pitchFamily="49" charset="0"/>
              <a:cs typeface="Courier New" pitchFamily="49" charset="0"/>
            </a:endParaRPr>
          </a:p>
          <a:p>
            <a:pPr marL="3094038" indent="-3094038">
              <a:spcBef>
                <a:spcPts val="0"/>
              </a:spcBef>
              <a:defRPr/>
            </a:pPr>
            <a:r>
              <a:rPr lang="en-US" dirty="0">
                <a:cs typeface="Times New Roman" pitchFamily="18" charset="0"/>
              </a:rPr>
              <a:t>“I am depressed” =           </a:t>
            </a:r>
            <a:r>
              <a:rPr lang="en-US" dirty="0" smtClean="0">
                <a:cs typeface="Times New Roman" pitchFamily="18" charset="0"/>
              </a:rPr>
              <a:t>“</a:t>
            </a:r>
            <a:r>
              <a:rPr lang="en-US" b="1" i="1" dirty="0">
                <a:solidFill>
                  <a:srgbClr val="FF0000"/>
                </a:solidFill>
                <a:effectLst>
                  <a:outerShdw blurRad="38100" dist="38100" dir="2700000" algn="tl">
                    <a:srgbClr val="C0C0C0"/>
                  </a:outerShdw>
                </a:effectLst>
                <a:cs typeface="Times New Roman" pitchFamily="18" charset="0"/>
              </a:rPr>
              <a:t>The</a:t>
            </a:r>
            <a:r>
              <a:rPr lang="en-US" i="1" dirty="0">
                <a:solidFill>
                  <a:srgbClr val="FF0000"/>
                </a:solidFill>
                <a:cs typeface="Times New Roman" pitchFamily="18" charset="0"/>
              </a:rPr>
              <a:t> </a:t>
            </a:r>
            <a:r>
              <a:rPr lang="en-US" dirty="0">
                <a:cs typeface="Times New Roman" pitchFamily="18" charset="0"/>
              </a:rPr>
              <a:t>depression makes it hard for you to go out.” </a:t>
            </a:r>
          </a:p>
          <a:p>
            <a:pPr>
              <a:spcBef>
                <a:spcPts val="0"/>
              </a:spcBef>
              <a:defRPr/>
            </a:pPr>
            <a:endParaRPr lang="en-US" dirty="0">
              <a:latin typeface="Courier New" pitchFamily="49" charset="0"/>
              <a:cs typeface="Courier New" pitchFamily="49" charset="0"/>
            </a:endParaRPr>
          </a:p>
          <a:p>
            <a:pPr marL="3032125" indent="-3032125">
              <a:spcBef>
                <a:spcPts val="0"/>
              </a:spcBef>
              <a:defRPr/>
            </a:pPr>
            <a:r>
              <a:rPr lang="en-US" dirty="0">
                <a:cs typeface="Times New Roman" pitchFamily="18" charset="0"/>
              </a:rPr>
              <a:t>“I am a worrier” =             </a:t>
            </a:r>
            <a:r>
              <a:rPr lang="en-US" dirty="0" smtClean="0">
                <a:cs typeface="Times New Roman" pitchFamily="18" charset="0"/>
              </a:rPr>
              <a:t> “</a:t>
            </a:r>
            <a:r>
              <a:rPr lang="en-US" b="1" i="1" dirty="0">
                <a:solidFill>
                  <a:srgbClr val="FF0000"/>
                </a:solidFill>
                <a:effectLst>
                  <a:outerShdw blurRad="38100" dist="38100" dir="2700000" algn="tl">
                    <a:srgbClr val="C0C0C0"/>
                  </a:outerShdw>
                </a:effectLst>
                <a:cs typeface="Times New Roman" pitchFamily="18" charset="0"/>
              </a:rPr>
              <a:t>The</a:t>
            </a:r>
            <a:r>
              <a:rPr lang="en-US" i="1" dirty="0">
                <a:cs typeface="Times New Roman" pitchFamily="18" charset="0"/>
              </a:rPr>
              <a:t> </a:t>
            </a:r>
            <a:r>
              <a:rPr lang="en-US" dirty="0">
                <a:cs typeface="Times New Roman" pitchFamily="18" charset="0"/>
              </a:rPr>
              <a:t>worry tries to stop you for trying new things</a:t>
            </a:r>
            <a:r>
              <a:rPr lang="en-US" dirty="0" smtClean="0">
                <a:cs typeface="Times New Roman" pitchFamily="18" charset="0"/>
              </a:rPr>
              <a:t>.”</a:t>
            </a:r>
            <a:endParaRPr lang="en-US" dirty="0">
              <a:cs typeface="Times New Roman" pitchFamily="18" charset="0"/>
            </a:endParaRPr>
          </a:p>
          <a:p>
            <a:pPr marL="3490913" indent="-3490913">
              <a:spcBef>
                <a:spcPts val="0"/>
              </a:spcBef>
              <a:defRPr/>
            </a:pPr>
            <a:endParaRPr lang="en-US" dirty="0" smtClean="0">
              <a:cs typeface="Times New Roman" pitchFamily="18" charset="0"/>
            </a:endParaRPr>
          </a:p>
          <a:p>
            <a:pPr marL="3490913" indent="-3490913">
              <a:spcBef>
                <a:spcPts val="0"/>
              </a:spcBef>
              <a:defRPr/>
            </a:pPr>
            <a:r>
              <a:rPr lang="en-US" dirty="0" smtClean="0">
                <a:cs typeface="Times New Roman" pitchFamily="18" charset="0"/>
              </a:rPr>
              <a:t>“</a:t>
            </a:r>
            <a:r>
              <a:rPr lang="en-US" dirty="0">
                <a:cs typeface="Times New Roman" pitchFamily="18" charset="0"/>
              </a:rPr>
              <a:t>I am hearing impaired” = “</a:t>
            </a:r>
            <a:r>
              <a:rPr lang="en-US" b="1" i="1" dirty="0">
                <a:solidFill>
                  <a:srgbClr val="FF3300"/>
                </a:solidFill>
                <a:effectLst>
                  <a:outerShdw blurRad="38100" dist="38100" dir="2700000" algn="tl">
                    <a:srgbClr val="C0C0C0"/>
                  </a:outerShdw>
                </a:effectLst>
                <a:cs typeface="Times New Roman" pitchFamily="18" charset="0"/>
              </a:rPr>
              <a:t>The</a:t>
            </a:r>
            <a:r>
              <a:rPr lang="en-US" dirty="0">
                <a:cs typeface="Times New Roman" pitchFamily="18" charset="0"/>
              </a:rPr>
              <a:t> HL tries to isolate you from people.”</a:t>
            </a:r>
            <a:endParaRPr lang="en-US" dirty="0">
              <a:latin typeface="Courier New" pitchFamily="49" charset="0"/>
              <a:cs typeface="Courier New" pitchFamily="49" charset="0"/>
            </a:endParaRPr>
          </a:p>
          <a:p>
            <a:pPr>
              <a:spcBef>
                <a:spcPct val="50000"/>
              </a:spcBef>
              <a:defRPr/>
            </a:pPr>
            <a:endParaRPr lang="en-US" dirty="0">
              <a:cs typeface="+mn-cs"/>
            </a:endParaRPr>
          </a:p>
        </p:txBody>
      </p:sp>
      <p:sp>
        <p:nvSpPr>
          <p:cNvPr id="9220" name="Line 5"/>
          <p:cNvSpPr>
            <a:spLocks noChangeShapeType="1"/>
          </p:cNvSpPr>
          <p:nvPr/>
        </p:nvSpPr>
        <p:spPr bwMode="auto">
          <a:xfrm>
            <a:off x="0" y="2209800"/>
            <a:ext cx="9144000" cy="0"/>
          </a:xfrm>
          <a:prstGeom prst="line">
            <a:avLst/>
          </a:prstGeom>
          <a:noFill/>
          <a:ln w="444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63763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228600" y="457200"/>
            <a:ext cx="8686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dirty="0">
                <a:solidFill>
                  <a:srgbClr val="C00000"/>
                </a:solidFill>
                <a:cs typeface="Times New Roman" pitchFamily="18" charset="0"/>
              </a:rPr>
              <a:t>Example 1:  67 y/o Fred: “I came here to get my wife off my back.”</a:t>
            </a:r>
          </a:p>
          <a:p>
            <a:pPr algn="ctr">
              <a:spcBef>
                <a:spcPct val="50000"/>
              </a:spcBef>
              <a:defRPr/>
            </a:pPr>
            <a:r>
              <a:rPr lang="en-US" sz="2800" dirty="0">
                <a:solidFill>
                  <a:srgbClr val="C00000"/>
                </a:solidFill>
                <a:cs typeface="Times New Roman" pitchFamily="18" charset="0"/>
              </a:rPr>
              <a:t>First minute; first session </a:t>
            </a:r>
          </a:p>
        </p:txBody>
      </p:sp>
      <p:sp>
        <p:nvSpPr>
          <p:cNvPr id="10243" name="Text Box 3"/>
          <p:cNvSpPr txBox="1">
            <a:spLocks noChangeArrowheads="1"/>
          </p:cNvSpPr>
          <p:nvPr/>
        </p:nvSpPr>
        <p:spPr bwMode="auto">
          <a:xfrm>
            <a:off x="838200" y="2667000"/>
            <a:ext cx="80772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dirty="0">
                <a:cs typeface="Courier New" pitchFamily="49" charset="0"/>
              </a:rPr>
              <a:t>“What’s your wife on your back about?” I asked. </a:t>
            </a:r>
          </a:p>
          <a:p>
            <a:pPr eaLnBrk="1" hangingPunct="1">
              <a:spcBef>
                <a:spcPct val="50000"/>
              </a:spcBef>
            </a:pPr>
            <a:r>
              <a:rPr lang="en-US" b="1" dirty="0">
                <a:solidFill>
                  <a:srgbClr val="CC0099"/>
                </a:solidFill>
                <a:cs typeface="Courier New" pitchFamily="49" charset="0"/>
              </a:rPr>
              <a:t>“What?” Fred asked.</a:t>
            </a:r>
          </a:p>
          <a:p>
            <a:pPr eaLnBrk="1" hangingPunct="1">
              <a:spcBef>
                <a:spcPct val="50000"/>
              </a:spcBef>
            </a:pPr>
            <a:r>
              <a:rPr lang="en-US" dirty="0">
                <a:cs typeface="Courier New" pitchFamily="49" charset="0"/>
              </a:rPr>
              <a:t> “What’s your wife on your back about?”</a:t>
            </a:r>
          </a:p>
          <a:p>
            <a:pPr eaLnBrk="1" hangingPunct="1">
              <a:spcBef>
                <a:spcPct val="50000"/>
              </a:spcBef>
            </a:pPr>
            <a:r>
              <a:rPr lang="en-US" dirty="0">
                <a:cs typeface="Courier New" pitchFamily="49" charset="0"/>
              </a:rPr>
              <a:t> </a:t>
            </a:r>
            <a:r>
              <a:rPr lang="en-US" dirty="0">
                <a:solidFill>
                  <a:srgbClr val="CC0099"/>
                </a:solidFill>
                <a:cs typeface="Courier New" pitchFamily="49" charset="0"/>
              </a:rPr>
              <a:t>“</a:t>
            </a:r>
            <a:r>
              <a:rPr lang="en-US" b="1" dirty="0">
                <a:solidFill>
                  <a:srgbClr val="CC0099"/>
                </a:solidFill>
                <a:cs typeface="Courier New" pitchFamily="49" charset="0"/>
              </a:rPr>
              <a:t>Oh, she wants me to get hearing aids.”</a:t>
            </a:r>
            <a:r>
              <a:rPr lang="en-US" dirty="0">
                <a:solidFill>
                  <a:srgbClr val="CC0099"/>
                </a:solidFill>
                <a:cs typeface="Courier New" pitchFamily="49" charset="0"/>
              </a:rPr>
              <a:t>  </a:t>
            </a:r>
          </a:p>
          <a:p>
            <a:pPr eaLnBrk="1" hangingPunct="1">
              <a:spcBef>
                <a:spcPct val="50000"/>
              </a:spcBef>
            </a:pPr>
            <a:r>
              <a:rPr lang="en-US" dirty="0">
                <a:cs typeface="Courier New" pitchFamily="49" charset="0"/>
              </a:rPr>
              <a:t> “It sounds like a battle between you and your wife,” I said.</a:t>
            </a:r>
          </a:p>
          <a:p>
            <a:pPr eaLnBrk="1" hangingPunct="1">
              <a:spcBef>
                <a:spcPct val="50000"/>
              </a:spcBef>
            </a:pPr>
            <a:r>
              <a:rPr lang="en-US" dirty="0">
                <a:cs typeface="Courier New" pitchFamily="49" charset="0"/>
              </a:rPr>
              <a:t> </a:t>
            </a:r>
            <a:r>
              <a:rPr lang="en-US" b="1" dirty="0">
                <a:solidFill>
                  <a:srgbClr val="CC0099"/>
                </a:solidFill>
                <a:cs typeface="Courier New" pitchFamily="49" charset="0"/>
              </a:rPr>
              <a:t>“What about my wife?” Fred asked.</a:t>
            </a:r>
          </a:p>
          <a:p>
            <a:pPr eaLnBrk="1" hangingPunct="1">
              <a:spcBef>
                <a:spcPct val="50000"/>
              </a:spcBef>
            </a:pPr>
            <a:endParaRPr lang="en-US" b="1" dirty="0">
              <a:solidFill>
                <a:srgbClr val="CC0099"/>
              </a:solidFill>
            </a:endParaRPr>
          </a:p>
        </p:txBody>
      </p:sp>
    </p:spTree>
    <p:extLst>
      <p:ext uri="{BB962C8B-B14F-4D97-AF65-F5344CB8AC3E}">
        <p14:creationId xmlns:p14="http://schemas.microsoft.com/office/powerpoint/2010/main" val="211653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1143000"/>
            <a:ext cx="8153400"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spcAft>
                <a:spcPct val="70000"/>
              </a:spcAft>
            </a:pPr>
            <a:r>
              <a:rPr lang="en-US" dirty="0">
                <a:cs typeface="Courier New" pitchFamily="49" charset="0"/>
              </a:rPr>
              <a:t>“Bear with me, would you?  Imagine, please, that the hearing loss is sitting in the empty seat in front of you.  It’s so smart that it can even sit!  What does it look like?  How big is it?  What color?  What’s it wearing?  Is it friendly or mean?  What’s its name?” </a:t>
            </a:r>
          </a:p>
          <a:p>
            <a:pPr eaLnBrk="1" hangingPunct="1">
              <a:spcBef>
                <a:spcPct val="50000"/>
              </a:spcBef>
            </a:pPr>
            <a:r>
              <a:rPr lang="en-US" b="1" dirty="0">
                <a:solidFill>
                  <a:srgbClr val="CC0099"/>
                </a:solidFill>
                <a:latin typeface="+mj-lt"/>
                <a:cs typeface="Courier New" pitchFamily="49" charset="0"/>
              </a:rPr>
              <a:t>“It’s dark and heavy, real strong, over 6 feet tall, has bulging muscles and is wearing an Army uniform.  And it’s mean, real mean.  His name is Joker [Batman’s nemesis].”  </a:t>
            </a:r>
          </a:p>
          <a:p>
            <a:pPr eaLnBrk="1" hangingPunct="1">
              <a:spcBef>
                <a:spcPct val="50000"/>
              </a:spcBef>
            </a:pPr>
            <a:endParaRPr lang="en-US" b="1" dirty="0">
              <a:solidFill>
                <a:srgbClr val="CC0099"/>
              </a:solidFill>
            </a:endParaRPr>
          </a:p>
        </p:txBody>
      </p:sp>
    </p:spTree>
    <p:extLst>
      <p:ext uri="{BB962C8B-B14F-4D97-AF65-F5344CB8AC3E}">
        <p14:creationId xmlns:p14="http://schemas.microsoft.com/office/powerpoint/2010/main" val="292103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Effect transition="in" filter="fade">
                                      <p:cBhvr>
                                        <p:cTn id="7" dur="500"/>
                                        <p:tgtEl>
                                          <p:spTgt spid="112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057400" y="457200"/>
            <a:ext cx="426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endParaRPr lang="en-US" sz="4800">
              <a:solidFill>
                <a:srgbClr val="663300"/>
              </a:solidFill>
            </a:endParaRPr>
          </a:p>
        </p:txBody>
      </p:sp>
      <p:sp>
        <p:nvSpPr>
          <p:cNvPr id="12291" name="Oval 3"/>
          <p:cNvSpPr>
            <a:spLocks noChangeArrowheads="1"/>
          </p:cNvSpPr>
          <p:nvPr/>
        </p:nvSpPr>
        <p:spPr bwMode="auto">
          <a:xfrm>
            <a:off x="3429000" y="3733800"/>
            <a:ext cx="1600200" cy="1066800"/>
          </a:xfrm>
          <a:prstGeom prst="ellipse">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Fred</a:t>
            </a:r>
          </a:p>
        </p:txBody>
      </p:sp>
      <p:sp>
        <p:nvSpPr>
          <p:cNvPr id="12293" name="Oval 5"/>
          <p:cNvSpPr>
            <a:spLocks noChangeArrowheads="1"/>
          </p:cNvSpPr>
          <p:nvPr/>
        </p:nvSpPr>
        <p:spPr bwMode="auto">
          <a:xfrm>
            <a:off x="1905000" y="2286000"/>
            <a:ext cx="1524000" cy="1066800"/>
          </a:xfrm>
          <a:prstGeom prst="ellipse">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Therapist</a:t>
            </a:r>
          </a:p>
        </p:txBody>
      </p:sp>
      <p:sp>
        <p:nvSpPr>
          <p:cNvPr id="151558" name="Text Box 6"/>
          <p:cNvSpPr txBox="1">
            <a:spLocks noChangeArrowheads="1"/>
          </p:cNvSpPr>
          <p:nvPr/>
        </p:nvSpPr>
        <p:spPr bwMode="auto">
          <a:xfrm>
            <a:off x="228600" y="457200"/>
            <a:ext cx="8153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000" b="1" dirty="0">
                <a:effectLst>
                  <a:outerShdw blurRad="38100" dist="38100" dir="2700000" algn="tl">
                    <a:srgbClr val="FFFFFF"/>
                  </a:outerShdw>
                </a:effectLst>
                <a:cs typeface="Courier New" pitchFamily="49" charset="0"/>
              </a:rPr>
              <a:t>We </a:t>
            </a:r>
            <a:r>
              <a:rPr lang="en-US" sz="4000" b="1" i="1" dirty="0">
                <a:effectLst>
                  <a:outerShdw blurRad="38100" dist="38100" dir="2700000" algn="tl">
                    <a:srgbClr val="FFFFFF"/>
                  </a:outerShdw>
                </a:effectLst>
                <a:cs typeface="Courier New" pitchFamily="49" charset="0"/>
              </a:rPr>
              <a:t>Externalized</a:t>
            </a:r>
            <a:r>
              <a:rPr lang="en-US" sz="4000" b="1" dirty="0">
                <a:effectLst>
                  <a:outerShdw blurRad="38100" dist="38100" dir="2700000" algn="tl">
                    <a:srgbClr val="FFFFFF"/>
                  </a:outerShdw>
                </a:effectLst>
                <a:cs typeface="Courier New" pitchFamily="49" charset="0"/>
              </a:rPr>
              <a:t> the Hearing Loss</a:t>
            </a:r>
            <a:r>
              <a:rPr lang="en-US" sz="4000" b="1" dirty="0">
                <a:effectLst>
                  <a:outerShdw blurRad="38100" dist="38100" dir="2700000" algn="tl">
                    <a:srgbClr val="FFFFFF"/>
                  </a:outerShdw>
                </a:effectLst>
                <a:cs typeface="+mn-cs"/>
              </a:rPr>
              <a:t> </a:t>
            </a:r>
          </a:p>
        </p:txBody>
      </p:sp>
      <p:sp>
        <p:nvSpPr>
          <p:cNvPr id="12295" name="Line 7"/>
          <p:cNvSpPr>
            <a:spLocks noChangeShapeType="1"/>
          </p:cNvSpPr>
          <p:nvPr/>
        </p:nvSpPr>
        <p:spPr bwMode="auto">
          <a:xfrm>
            <a:off x="3810000" y="2743200"/>
            <a:ext cx="1143000" cy="0"/>
          </a:xfrm>
          <a:prstGeom prst="line">
            <a:avLst/>
          </a:prstGeom>
          <a:noFill/>
          <a:ln w="603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61" name="Text Box 9"/>
          <p:cNvSpPr txBox="1">
            <a:spLocks noChangeArrowheads="1"/>
          </p:cNvSpPr>
          <p:nvPr/>
        </p:nvSpPr>
        <p:spPr bwMode="auto">
          <a:xfrm rot="21086594">
            <a:off x="762000" y="4953000"/>
            <a:ext cx="769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dirty="0">
                <a:solidFill>
                  <a:srgbClr val="FF3300"/>
                </a:solidFill>
                <a:effectLst>
                  <a:outerShdw blurRad="38100" dist="38100" dir="2700000" algn="tl">
                    <a:srgbClr val="000000"/>
                  </a:outerShdw>
                </a:effectLst>
                <a:cs typeface="Courier New" pitchFamily="49" charset="0"/>
              </a:rPr>
              <a:t>The person is not the problem; the </a:t>
            </a:r>
            <a:r>
              <a:rPr lang="en-US" sz="2800" b="1" dirty="0" smtClean="0">
                <a:solidFill>
                  <a:srgbClr val="FF3300"/>
                </a:solidFill>
                <a:effectLst>
                  <a:outerShdw blurRad="38100" dist="38100" dir="2700000" algn="tl">
                    <a:srgbClr val="000000"/>
                  </a:outerShdw>
                </a:effectLst>
                <a:cs typeface="Courier New" pitchFamily="49" charset="0"/>
              </a:rPr>
              <a:t>HL/Joker  is </a:t>
            </a:r>
            <a:r>
              <a:rPr lang="en-US" sz="2800" b="1" dirty="0">
                <a:solidFill>
                  <a:srgbClr val="FF3300"/>
                </a:solidFill>
                <a:effectLst>
                  <a:outerShdw blurRad="38100" dist="38100" dir="2700000" algn="tl">
                    <a:srgbClr val="000000"/>
                  </a:outerShdw>
                </a:effectLst>
                <a:cs typeface="Courier New" pitchFamily="49" charset="0"/>
              </a:rPr>
              <a:t>the problem</a:t>
            </a:r>
            <a:r>
              <a:rPr lang="en-US" sz="2800" dirty="0">
                <a:solidFill>
                  <a:srgbClr val="FF3300"/>
                </a:solidFill>
                <a:cs typeface="Courier New" pitchFamily="49" charset="0"/>
              </a:rPr>
              <a:t>.</a:t>
            </a:r>
            <a:r>
              <a:rPr lang="en-US" dirty="0">
                <a:solidFill>
                  <a:srgbClr val="FF3300"/>
                </a:solidFill>
                <a:latin typeface="Courier New" pitchFamily="49" charset="0"/>
                <a:cs typeface="Courier New" pitchFamily="49" charset="0"/>
              </a:rPr>
              <a:t> </a:t>
            </a:r>
          </a:p>
        </p:txBody>
      </p:sp>
      <p:sp>
        <p:nvSpPr>
          <p:cNvPr id="12298" name="Line 10"/>
          <p:cNvSpPr>
            <a:spLocks noChangeShapeType="1"/>
          </p:cNvSpPr>
          <p:nvPr/>
        </p:nvSpPr>
        <p:spPr bwMode="auto">
          <a:xfrm rot="-2195035">
            <a:off x="4876800" y="3581400"/>
            <a:ext cx="1143000" cy="1588"/>
          </a:xfrm>
          <a:prstGeom prst="line">
            <a:avLst/>
          </a:prstGeom>
          <a:noFill/>
          <a:ln w="603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7680" y="2667000"/>
            <a:ext cx="103104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83437" y="2281535"/>
            <a:ext cx="2198167" cy="400110"/>
          </a:xfrm>
          <a:prstGeom prst="rect">
            <a:avLst/>
          </a:prstGeom>
        </p:spPr>
        <p:txBody>
          <a:bodyPr wrap="none">
            <a:spAutoFit/>
          </a:bodyPr>
          <a:lstStyle/>
          <a:p>
            <a:pPr lvl="0" algn="ctr"/>
            <a:r>
              <a:rPr lang="en-US" dirty="0">
                <a:solidFill>
                  <a:srgbClr val="000000"/>
                </a:solidFill>
              </a:rPr>
              <a:t>The </a:t>
            </a:r>
            <a:r>
              <a:rPr lang="en-US" dirty="0" smtClean="0">
                <a:solidFill>
                  <a:srgbClr val="000000"/>
                </a:solidFill>
              </a:rPr>
              <a:t>HL aka Joker</a:t>
            </a:r>
            <a:endParaRPr lang="en-US" dirty="0">
              <a:solidFill>
                <a:srgbClr val="000000"/>
              </a:solidFill>
            </a:endParaRPr>
          </a:p>
        </p:txBody>
      </p:sp>
    </p:spTree>
    <p:extLst>
      <p:ext uri="{BB962C8B-B14F-4D97-AF65-F5344CB8AC3E}">
        <p14:creationId xmlns:p14="http://schemas.microsoft.com/office/powerpoint/2010/main" val="14639155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19113" y="3048000"/>
            <a:ext cx="8001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sz="2400">
                <a:solidFill>
                  <a:schemeClr val="tx1"/>
                </a:solidFill>
                <a:latin typeface="Times New Roman" pitchFamily="18" charset="0"/>
              </a:defRPr>
            </a:lvl1pPr>
            <a:lvl2pPr marL="5762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v"/>
              <a:defRPr/>
            </a:pPr>
            <a:r>
              <a:rPr lang="en-US" sz="2800" dirty="0" smtClean="0">
                <a:cs typeface="Times New Roman" pitchFamily="18" charset="0"/>
              </a:rPr>
              <a:t>It is important to stay on track with the task of understanding how the HL operates.  Do </a:t>
            </a:r>
            <a:r>
              <a:rPr lang="en-US" sz="2800" b="1" dirty="0" smtClean="0">
                <a:solidFill>
                  <a:srgbClr val="FF0000"/>
                </a:solidFill>
                <a:effectLst>
                  <a:outerShdw blurRad="38100" dist="38100" dir="2700000" algn="tl">
                    <a:srgbClr val="C0C0C0"/>
                  </a:outerShdw>
                </a:effectLst>
                <a:cs typeface="Times New Roman" pitchFamily="18" charset="0"/>
              </a:rPr>
              <a:t>NOT</a:t>
            </a:r>
            <a:r>
              <a:rPr lang="en-US" sz="2800" dirty="0" smtClean="0">
                <a:cs typeface="Times New Roman" pitchFamily="18" charset="0"/>
              </a:rPr>
              <a:t> try to treat the HL (Do </a:t>
            </a:r>
            <a:r>
              <a:rPr lang="en-US" sz="2800" dirty="0" smtClean="0">
                <a:solidFill>
                  <a:srgbClr val="FF0000"/>
                </a:solidFill>
                <a:cs typeface="Times New Roman" pitchFamily="18" charset="0"/>
              </a:rPr>
              <a:t>not </a:t>
            </a:r>
            <a:r>
              <a:rPr lang="en-US" sz="2800" dirty="0" smtClean="0">
                <a:cs typeface="Times New Roman" pitchFamily="18" charset="0"/>
              </a:rPr>
              <a:t>try to help)</a:t>
            </a:r>
          </a:p>
          <a:p>
            <a:pPr>
              <a:spcBef>
                <a:spcPct val="50000"/>
              </a:spcBef>
              <a:buFont typeface="Wingdings" pitchFamily="2" charset="2"/>
              <a:buChar char="v"/>
              <a:defRPr/>
            </a:pPr>
            <a:r>
              <a:rPr lang="en-US" sz="2800" dirty="0" smtClean="0">
                <a:cs typeface="Times New Roman" pitchFamily="18" charset="0"/>
              </a:rPr>
              <a:t>Instead try to develop an expose on the life and the identity of the HL and its relationship to the pt.    </a:t>
            </a:r>
          </a:p>
        </p:txBody>
      </p:sp>
      <p:sp>
        <p:nvSpPr>
          <p:cNvPr id="18436" name="Text Box 4"/>
          <p:cNvSpPr txBox="1">
            <a:spLocks noChangeArrowheads="1"/>
          </p:cNvSpPr>
          <p:nvPr/>
        </p:nvSpPr>
        <p:spPr bwMode="auto">
          <a:xfrm>
            <a:off x="519113" y="431800"/>
            <a:ext cx="80772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ts val="0"/>
              </a:spcBef>
              <a:defRPr/>
            </a:pPr>
            <a:r>
              <a:rPr lang="en-US" sz="4000" dirty="0">
                <a:solidFill>
                  <a:srgbClr val="C00000"/>
                </a:solidFill>
                <a:cs typeface="Times New Roman" pitchFamily="18" charset="0"/>
              </a:rPr>
              <a:t>The </a:t>
            </a:r>
            <a:r>
              <a:rPr lang="en-US" sz="4000" dirty="0" smtClean="0">
                <a:solidFill>
                  <a:srgbClr val="C00000"/>
                </a:solidFill>
                <a:cs typeface="Times New Roman" pitchFamily="18" charset="0"/>
              </a:rPr>
              <a:t>helper becomes an</a:t>
            </a:r>
          </a:p>
          <a:p>
            <a:pPr algn="ctr" eaLnBrk="1" hangingPunct="1">
              <a:spcBef>
                <a:spcPts val="0"/>
              </a:spcBef>
              <a:defRPr/>
            </a:pPr>
            <a:r>
              <a:rPr lang="en-US" sz="4000" dirty="0" smtClean="0">
                <a:solidFill>
                  <a:srgbClr val="C00000"/>
                </a:solidFill>
                <a:cs typeface="Times New Roman" pitchFamily="18" charset="0"/>
              </a:rPr>
              <a:t> </a:t>
            </a:r>
            <a:r>
              <a:rPr lang="en-US" sz="4000" u="sng" dirty="0" smtClean="0">
                <a:solidFill>
                  <a:srgbClr val="C00000"/>
                </a:solidFill>
                <a:cs typeface="Times New Roman" pitchFamily="18" charset="0"/>
              </a:rPr>
              <a:t>investigative </a:t>
            </a:r>
            <a:r>
              <a:rPr lang="en-US" sz="4000" u="sng" dirty="0">
                <a:solidFill>
                  <a:srgbClr val="C00000"/>
                </a:solidFill>
                <a:cs typeface="Times New Roman" pitchFamily="18" charset="0"/>
              </a:rPr>
              <a:t>reporter </a:t>
            </a:r>
            <a:r>
              <a:rPr lang="en-US" sz="4000" u="sng" dirty="0" smtClean="0">
                <a:solidFill>
                  <a:srgbClr val="C00000"/>
                </a:solidFill>
                <a:cs typeface="Times New Roman" pitchFamily="18" charset="0"/>
              </a:rPr>
              <a:t>  </a:t>
            </a:r>
            <a:endParaRPr lang="en-US" sz="4000" u="sng" dirty="0">
              <a:solidFill>
                <a:srgbClr val="C00000"/>
              </a:solidFill>
              <a:cs typeface="+mn-cs"/>
            </a:endParaRPr>
          </a:p>
        </p:txBody>
      </p:sp>
      <p:pic>
        <p:nvPicPr>
          <p:cNvPr id="13316" name="Picture 3" descr="C:\Users\Mike\AppData\Local\Microsoft\Windows\Temporary Internet Files\Content.IE5\E0MZUXQY\MC9003835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13" y="1138238"/>
            <a:ext cx="1103312"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752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ipe(left)">
                                      <p:cBhvr>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wipe(left)">
                                      <p:cBhvr>
                                        <p:cTn id="12" dur="500"/>
                                        <p:tgtEl>
                                          <p:spTgt spid="102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536575" y="982663"/>
            <a:ext cx="739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200"/>
              <a:t>“The inability to understand the enemy was ‘the basic error’ in the conduct of the war in Vietnam.”</a:t>
            </a:r>
          </a:p>
          <a:p>
            <a:pPr eaLnBrk="1" hangingPunct="1"/>
            <a:endParaRPr lang="en-US"/>
          </a:p>
          <a:p>
            <a:pPr eaLnBrk="1" hangingPunct="1"/>
            <a:endParaRPr lang="en-US"/>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76600"/>
            <a:ext cx="1828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Box 1"/>
          <p:cNvSpPr txBox="1">
            <a:spLocks noChangeArrowheads="1"/>
          </p:cNvSpPr>
          <p:nvPr/>
        </p:nvSpPr>
        <p:spPr bwMode="auto">
          <a:xfrm>
            <a:off x="3200400" y="4114800"/>
            <a:ext cx="441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General William Westmoreland  </a:t>
            </a:r>
          </a:p>
          <a:p>
            <a:pPr eaLnBrk="1" hangingPunct="1"/>
            <a:endParaRPr lang="en-US"/>
          </a:p>
        </p:txBody>
      </p:sp>
    </p:spTree>
    <p:extLst>
      <p:ext uri="{BB962C8B-B14F-4D97-AF65-F5344CB8AC3E}">
        <p14:creationId xmlns:p14="http://schemas.microsoft.com/office/powerpoint/2010/main" val="7153075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0" y="2514600"/>
            <a:ext cx="7772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endParaRPr lang="en-US"/>
          </a:p>
          <a:p>
            <a:pPr eaLnBrk="1" hangingPunct="1">
              <a:spcBef>
                <a:spcPct val="50000"/>
              </a:spcBef>
            </a:pPr>
            <a:endParaRPr lang="en-US">
              <a:cs typeface="Times New Roman" pitchFamily="18" charset="0"/>
            </a:endParaRPr>
          </a:p>
          <a:p>
            <a:pPr eaLnBrk="1" hangingPunct="1">
              <a:spcBef>
                <a:spcPct val="50000"/>
              </a:spcBef>
            </a:pPr>
            <a:r>
              <a:rPr lang="en-US">
                <a:cs typeface="Times New Roman" pitchFamily="18" charset="0"/>
              </a:rPr>
              <a:t> </a:t>
            </a:r>
          </a:p>
        </p:txBody>
      </p:sp>
      <p:sp>
        <p:nvSpPr>
          <p:cNvPr id="15363" name="Line 3"/>
          <p:cNvSpPr>
            <a:spLocks noChangeShapeType="1"/>
          </p:cNvSpPr>
          <p:nvPr/>
        </p:nvSpPr>
        <p:spPr bwMode="auto">
          <a:xfrm>
            <a:off x="0" y="1828800"/>
            <a:ext cx="9144000" cy="0"/>
          </a:xfrm>
          <a:prstGeom prst="line">
            <a:avLst/>
          </a:prstGeom>
          <a:noFill/>
          <a:ln w="28575">
            <a:solidFill>
              <a:srgbClr val="99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4" name="Text Box 4"/>
          <p:cNvSpPr txBox="1">
            <a:spLocks noChangeArrowheads="1"/>
          </p:cNvSpPr>
          <p:nvPr/>
        </p:nvSpPr>
        <p:spPr bwMode="auto">
          <a:xfrm>
            <a:off x="304800" y="304800"/>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4000" dirty="0">
                <a:solidFill>
                  <a:srgbClr val="C00000"/>
                </a:solidFill>
                <a:cs typeface="Times New Roman" pitchFamily="18" charset="0"/>
              </a:rPr>
              <a:t>Exploring the history and current effects of the problem (e.g., HL)</a:t>
            </a:r>
          </a:p>
        </p:txBody>
      </p:sp>
      <p:sp>
        <p:nvSpPr>
          <p:cNvPr id="181253" name="Text Box 5"/>
          <p:cNvSpPr txBox="1">
            <a:spLocks noChangeArrowheads="1"/>
          </p:cNvSpPr>
          <p:nvPr/>
        </p:nvSpPr>
        <p:spPr bwMode="auto">
          <a:xfrm>
            <a:off x="762000" y="2565400"/>
            <a:ext cx="8001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ts val="1800"/>
              </a:spcBef>
              <a:spcAft>
                <a:spcPts val="600"/>
              </a:spcAft>
              <a:buFont typeface="Wingdings" pitchFamily="2" charset="2"/>
              <a:buAutoNum type="arabicParenR"/>
            </a:pPr>
            <a:r>
              <a:rPr lang="en-US" dirty="0">
                <a:cs typeface="Times New Roman" pitchFamily="18" charset="0"/>
              </a:rPr>
              <a:t>Eliciting a </a:t>
            </a:r>
            <a:r>
              <a:rPr lang="en-US" dirty="0" smtClean="0">
                <a:cs typeface="Times New Roman" pitchFamily="18" charset="0"/>
              </a:rPr>
              <a:t>personal description </a:t>
            </a:r>
            <a:r>
              <a:rPr lang="en-US" dirty="0">
                <a:cs typeface="Times New Roman" pitchFamily="18" charset="0"/>
              </a:rPr>
              <a:t>of problem  </a:t>
            </a:r>
            <a:r>
              <a:rPr lang="en-US" b="1" dirty="0">
                <a:solidFill>
                  <a:srgbClr val="FF0066"/>
                </a:solidFill>
                <a:cs typeface="Times New Roman" pitchFamily="18" charset="0"/>
              </a:rPr>
              <a:t> </a:t>
            </a:r>
            <a:r>
              <a:rPr lang="en-US" sz="2000" b="1" dirty="0">
                <a:solidFill>
                  <a:srgbClr val="FF0066"/>
                </a:solidFill>
                <a:cs typeface="Times New Roman" pitchFamily="18" charset="0"/>
              </a:rPr>
              <a:t>[</a:t>
            </a:r>
            <a:r>
              <a:rPr lang="en-US" sz="2000" b="1" dirty="0" err="1">
                <a:solidFill>
                  <a:srgbClr val="FF0066"/>
                </a:solidFill>
                <a:cs typeface="Times New Roman" pitchFamily="18" charset="0"/>
              </a:rPr>
              <a:t>eg</a:t>
            </a:r>
            <a:r>
              <a:rPr lang="en-US" sz="2000" b="1" dirty="0">
                <a:solidFill>
                  <a:srgbClr val="FF0066"/>
                </a:solidFill>
                <a:cs typeface="Times New Roman" pitchFamily="18" charset="0"/>
              </a:rPr>
              <a:t>.,  the Joker]</a:t>
            </a:r>
            <a:endParaRPr lang="en-US" b="1" dirty="0">
              <a:solidFill>
                <a:srgbClr val="FF0066"/>
              </a:solidFill>
              <a:cs typeface="Times New Roman" pitchFamily="18" charset="0"/>
            </a:endParaRPr>
          </a:p>
          <a:p>
            <a:pPr eaLnBrk="1" hangingPunct="1">
              <a:spcBef>
                <a:spcPts val="1800"/>
              </a:spcBef>
              <a:spcAft>
                <a:spcPts val="600"/>
              </a:spcAft>
              <a:buFont typeface="Wingdings" pitchFamily="2" charset="2"/>
              <a:buAutoNum type="arabicParenR"/>
            </a:pPr>
            <a:r>
              <a:rPr lang="en-US" dirty="0">
                <a:cs typeface="Times New Roman" pitchFamily="18" charset="0"/>
              </a:rPr>
              <a:t>Mapping the effect of the problem </a:t>
            </a:r>
            <a:r>
              <a:rPr lang="en-US" b="1" dirty="0">
                <a:solidFill>
                  <a:srgbClr val="FF0066"/>
                </a:solidFill>
                <a:cs typeface="Times New Roman" pitchFamily="18" charset="0"/>
              </a:rPr>
              <a:t> </a:t>
            </a:r>
            <a:r>
              <a:rPr lang="en-US" sz="2000" b="1" dirty="0">
                <a:solidFill>
                  <a:srgbClr val="FF0066"/>
                </a:solidFill>
                <a:cs typeface="Times New Roman" pitchFamily="18" charset="0"/>
              </a:rPr>
              <a:t>[conflicts w spouse]</a:t>
            </a:r>
          </a:p>
          <a:p>
            <a:pPr eaLnBrk="1" hangingPunct="1">
              <a:spcBef>
                <a:spcPts val="1800"/>
              </a:spcBef>
              <a:spcAft>
                <a:spcPts val="600"/>
              </a:spcAft>
              <a:buFont typeface="Wingdings" pitchFamily="2" charset="2"/>
              <a:buAutoNum type="arabicParenR"/>
            </a:pPr>
            <a:r>
              <a:rPr lang="en-US" dirty="0">
                <a:cs typeface="Times New Roman" pitchFamily="18" charset="0"/>
              </a:rPr>
              <a:t>Eliciting the </a:t>
            </a:r>
            <a:r>
              <a:rPr lang="en-US" dirty="0" err="1">
                <a:cs typeface="Times New Roman" pitchFamily="18" charset="0"/>
              </a:rPr>
              <a:t>pt’s</a:t>
            </a:r>
            <a:r>
              <a:rPr lang="en-US" dirty="0">
                <a:cs typeface="Times New Roman" pitchFamily="18" charset="0"/>
              </a:rPr>
              <a:t> position or sentiments re the effects of problem’s activities </a:t>
            </a:r>
            <a:r>
              <a:rPr lang="en-US" b="1" dirty="0">
                <a:solidFill>
                  <a:srgbClr val="FF0066"/>
                </a:solidFill>
                <a:cs typeface="Times New Roman" pitchFamily="18" charset="0"/>
              </a:rPr>
              <a:t> </a:t>
            </a:r>
            <a:r>
              <a:rPr lang="en-US" sz="2000" b="1" dirty="0">
                <a:solidFill>
                  <a:srgbClr val="FF0066"/>
                </a:solidFill>
                <a:cs typeface="Times New Roman" pitchFamily="18" charset="0"/>
              </a:rPr>
              <a:t>[don’t like it]</a:t>
            </a:r>
          </a:p>
          <a:p>
            <a:pPr eaLnBrk="1" hangingPunct="1">
              <a:spcBef>
                <a:spcPts val="1800"/>
              </a:spcBef>
              <a:spcAft>
                <a:spcPts val="600"/>
              </a:spcAft>
              <a:buFont typeface="Wingdings" pitchFamily="2" charset="2"/>
              <a:buAutoNum type="arabicParenR"/>
            </a:pPr>
            <a:r>
              <a:rPr lang="en-US" dirty="0">
                <a:cs typeface="Times New Roman" pitchFamily="18" charset="0"/>
              </a:rPr>
              <a:t>Eliciting the why???  The </a:t>
            </a:r>
            <a:r>
              <a:rPr lang="en-US" dirty="0" err="1">
                <a:cs typeface="Times New Roman" pitchFamily="18" charset="0"/>
              </a:rPr>
              <a:t>pt’s</a:t>
            </a:r>
            <a:r>
              <a:rPr lang="en-US" dirty="0">
                <a:cs typeface="Times New Roman" pitchFamily="18" charset="0"/>
              </a:rPr>
              <a:t> personal explanation or justification for that position/sentiments </a:t>
            </a:r>
            <a:r>
              <a:rPr lang="en-US" b="1" dirty="0">
                <a:solidFill>
                  <a:srgbClr val="FF0066"/>
                </a:solidFill>
                <a:cs typeface="Times New Roman" pitchFamily="18" charset="0"/>
              </a:rPr>
              <a:t> </a:t>
            </a:r>
            <a:r>
              <a:rPr lang="en-US" sz="2000" b="1" dirty="0">
                <a:solidFill>
                  <a:srgbClr val="FF0066"/>
                </a:solidFill>
                <a:cs typeface="Times New Roman" pitchFamily="18" charset="0"/>
              </a:rPr>
              <a:t>[I value my marriage]</a:t>
            </a:r>
          </a:p>
        </p:txBody>
      </p:sp>
    </p:spTree>
    <p:extLst>
      <p:ext uri="{BB962C8B-B14F-4D97-AF65-F5344CB8AC3E}">
        <p14:creationId xmlns:p14="http://schemas.microsoft.com/office/powerpoint/2010/main" val="1157784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animEffect transition="in" filter="wipe(left)">
                                      <p:cBhvr>
                                        <p:cTn id="7" dur="500"/>
                                        <p:tgtEl>
                                          <p:spTgt spid="1812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1253">
                                            <p:txEl>
                                              <p:pRg st="1" end="1"/>
                                            </p:txEl>
                                          </p:spTgt>
                                        </p:tgtEl>
                                        <p:attrNameLst>
                                          <p:attrName>style.visibility</p:attrName>
                                        </p:attrNameLst>
                                      </p:cBhvr>
                                      <p:to>
                                        <p:strVal val="visible"/>
                                      </p:to>
                                    </p:set>
                                    <p:animEffect transition="in" filter="wipe(left)">
                                      <p:cBhvr>
                                        <p:cTn id="12" dur="500"/>
                                        <p:tgtEl>
                                          <p:spTgt spid="1812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1253">
                                            <p:txEl>
                                              <p:pRg st="2" end="2"/>
                                            </p:txEl>
                                          </p:spTgt>
                                        </p:tgtEl>
                                        <p:attrNameLst>
                                          <p:attrName>style.visibility</p:attrName>
                                        </p:attrNameLst>
                                      </p:cBhvr>
                                      <p:to>
                                        <p:strVal val="visible"/>
                                      </p:to>
                                    </p:set>
                                    <p:animEffect transition="in" filter="wipe(left)">
                                      <p:cBhvr>
                                        <p:cTn id="17" dur="500"/>
                                        <p:tgtEl>
                                          <p:spTgt spid="1812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1253">
                                            <p:txEl>
                                              <p:pRg st="3" end="3"/>
                                            </p:txEl>
                                          </p:spTgt>
                                        </p:tgtEl>
                                        <p:attrNameLst>
                                          <p:attrName>style.visibility</p:attrName>
                                        </p:attrNameLst>
                                      </p:cBhvr>
                                      <p:to>
                                        <p:strVal val="visible"/>
                                      </p:to>
                                    </p:set>
                                    <p:animEffect transition="in" filter="wipe(left)">
                                      <p:cBhvr>
                                        <p:cTn id="22" dur="500"/>
                                        <p:tgtEl>
                                          <p:spTgt spid="1812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382270" y="716338"/>
            <a:ext cx="518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200" dirty="0">
                <a:solidFill>
                  <a:srgbClr val="C00000"/>
                </a:solidFill>
              </a:rPr>
              <a:t>1. </a:t>
            </a:r>
            <a:r>
              <a:rPr lang="en-US" sz="3200" dirty="0">
                <a:solidFill>
                  <a:srgbClr val="C00000"/>
                </a:solidFill>
                <a:cs typeface="Times New Roman" pitchFamily="18" charset="0"/>
              </a:rPr>
              <a:t>Eliciting a </a:t>
            </a:r>
            <a:r>
              <a:rPr lang="en-US" sz="3200" dirty="0" smtClean="0">
                <a:solidFill>
                  <a:srgbClr val="C00000"/>
                </a:solidFill>
                <a:cs typeface="Times New Roman" pitchFamily="18" charset="0"/>
              </a:rPr>
              <a:t>“third umpire” description </a:t>
            </a:r>
            <a:r>
              <a:rPr lang="en-US" sz="3200" dirty="0">
                <a:solidFill>
                  <a:srgbClr val="C00000"/>
                </a:solidFill>
                <a:cs typeface="Times New Roman" pitchFamily="18" charset="0"/>
              </a:rPr>
              <a:t>of </a:t>
            </a:r>
            <a:r>
              <a:rPr lang="en-US" sz="3200" dirty="0" smtClean="0">
                <a:solidFill>
                  <a:srgbClr val="C00000"/>
                </a:solidFill>
              </a:rPr>
              <a:t>the </a:t>
            </a:r>
            <a:r>
              <a:rPr lang="en-US" sz="3200" dirty="0">
                <a:solidFill>
                  <a:srgbClr val="C00000"/>
                </a:solidFill>
              </a:rPr>
              <a:t>HL   </a:t>
            </a:r>
            <a:r>
              <a:rPr lang="en-US" sz="3200" dirty="0">
                <a:solidFill>
                  <a:srgbClr val="C00000"/>
                </a:solidFill>
                <a:cs typeface="Times New Roman" pitchFamily="18" charset="0"/>
              </a:rPr>
              <a:t> </a:t>
            </a:r>
            <a:endParaRPr lang="en-US" sz="3200" dirty="0">
              <a:solidFill>
                <a:srgbClr val="C00000"/>
              </a:solidFill>
            </a:endParaRPr>
          </a:p>
        </p:txBody>
      </p:sp>
      <p:sp>
        <p:nvSpPr>
          <p:cNvPr id="3" name="Oval 2"/>
          <p:cNvSpPr/>
          <p:nvPr/>
        </p:nvSpPr>
        <p:spPr>
          <a:xfrm>
            <a:off x="5869587" y="508634"/>
            <a:ext cx="1676400" cy="1004094"/>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tx2"/>
                </a:solidFill>
              </a:rPr>
              <a:t>Audiologist</a:t>
            </a:r>
            <a:endParaRPr lang="en-US" sz="1600" dirty="0">
              <a:solidFill>
                <a:srgbClr val="FFFFFF"/>
              </a:solidFill>
            </a:endParaRPr>
          </a:p>
        </p:txBody>
      </p:sp>
      <p:sp>
        <p:nvSpPr>
          <p:cNvPr id="4" name="Isosceles Triangle 3"/>
          <p:cNvSpPr/>
          <p:nvPr/>
        </p:nvSpPr>
        <p:spPr>
          <a:xfrm>
            <a:off x="6021987" y="1747837"/>
            <a:ext cx="1371600" cy="1138238"/>
          </a:xfrm>
          <a:prstGeom prst="triangl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smtClean="0">
                <a:solidFill>
                  <a:schemeClr val="tx1"/>
                </a:solidFill>
              </a:rPr>
              <a:t>Pt</a:t>
            </a:r>
            <a:endParaRPr lang="en-US" dirty="0">
              <a:solidFill>
                <a:schemeClr val="tx1"/>
              </a:solidFill>
            </a:endParaRPr>
          </a:p>
        </p:txBody>
      </p:sp>
      <p:sp>
        <p:nvSpPr>
          <p:cNvPr id="5" name="Right Arrow 4"/>
          <p:cNvSpPr/>
          <p:nvPr/>
        </p:nvSpPr>
        <p:spPr>
          <a:xfrm>
            <a:off x="6986042" y="1635124"/>
            <a:ext cx="815089" cy="2254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7874638" y="1450181"/>
            <a:ext cx="1328738" cy="595312"/>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The HL</a:t>
            </a:r>
            <a:endParaRPr lang="en-US" dirty="0">
              <a:solidFill>
                <a:schemeClr val="tx1"/>
              </a:solidFill>
            </a:endParaRPr>
          </a:p>
        </p:txBody>
      </p:sp>
      <p:sp>
        <p:nvSpPr>
          <p:cNvPr id="63497" name="TextBox 10"/>
          <p:cNvSpPr txBox="1">
            <a:spLocks noChangeArrowheads="1"/>
          </p:cNvSpPr>
          <p:nvPr/>
        </p:nvSpPr>
        <p:spPr bwMode="auto">
          <a:xfrm>
            <a:off x="5594350" y="4164013"/>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dirty="0" smtClean="0">
                <a:solidFill>
                  <a:srgbClr val="000000"/>
                </a:solidFill>
              </a:rPr>
              <a:t> </a:t>
            </a:r>
            <a:endParaRPr lang="en-US" dirty="0">
              <a:solidFill>
                <a:srgbClr val="000000"/>
              </a:solidFill>
            </a:endParaRPr>
          </a:p>
        </p:txBody>
      </p:sp>
      <p:sp>
        <p:nvSpPr>
          <p:cNvPr id="10" name="Text Box 3"/>
          <p:cNvSpPr txBox="1">
            <a:spLocks noChangeArrowheads="1"/>
          </p:cNvSpPr>
          <p:nvPr/>
        </p:nvSpPr>
        <p:spPr bwMode="auto">
          <a:xfrm>
            <a:off x="519269" y="2733149"/>
            <a:ext cx="80010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dirty="0">
                <a:cs typeface="Times New Roman" pitchFamily="18" charset="0"/>
              </a:rPr>
              <a:t>What form(s) does the it take?</a:t>
            </a:r>
            <a:endParaRPr lang="en-US" dirty="0">
              <a:latin typeface="Courier New" pitchFamily="49" charset="0"/>
              <a:cs typeface="Times New Roman" pitchFamily="18" charset="0"/>
            </a:endParaRPr>
          </a:p>
          <a:p>
            <a:pPr eaLnBrk="1" hangingPunct="1">
              <a:spcBef>
                <a:spcPct val="50000"/>
              </a:spcBef>
            </a:pPr>
            <a:r>
              <a:rPr lang="en-US" dirty="0">
                <a:cs typeface="Times New Roman" pitchFamily="18" charset="0"/>
              </a:rPr>
              <a:t>What do you call it?  What is its name?</a:t>
            </a:r>
            <a:endParaRPr lang="en-US" dirty="0">
              <a:latin typeface="Courier New" pitchFamily="49" charset="0"/>
              <a:cs typeface="Times New Roman" pitchFamily="18" charset="0"/>
            </a:endParaRPr>
          </a:p>
          <a:p>
            <a:pPr eaLnBrk="1" hangingPunct="1">
              <a:spcBef>
                <a:spcPct val="50000"/>
              </a:spcBef>
            </a:pPr>
            <a:r>
              <a:rPr lang="en-US" dirty="0">
                <a:cs typeface="Times New Roman" pitchFamily="18" charset="0"/>
              </a:rPr>
              <a:t>What do you imagine it looks like?  Big, small, heavy, light? </a:t>
            </a:r>
          </a:p>
          <a:p>
            <a:pPr eaLnBrk="1" hangingPunct="1">
              <a:spcBef>
                <a:spcPct val="50000"/>
              </a:spcBef>
            </a:pPr>
            <a:r>
              <a:rPr lang="en-US" dirty="0">
                <a:cs typeface="Times New Roman" pitchFamily="18" charset="0"/>
              </a:rPr>
              <a:t>What is its personality?  Mean, friendly?</a:t>
            </a:r>
          </a:p>
          <a:p>
            <a:pPr eaLnBrk="1" hangingPunct="1">
              <a:spcBef>
                <a:spcPct val="50000"/>
              </a:spcBef>
            </a:pPr>
            <a:r>
              <a:rPr lang="en-US" dirty="0">
                <a:cs typeface="Times New Roman" pitchFamily="18" charset="0"/>
              </a:rPr>
              <a:t>What is its strength, weakness?</a:t>
            </a:r>
          </a:p>
          <a:p>
            <a:pPr eaLnBrk="1" hangingPunct="1">
              <a:spcBef>
                <a:spcPct val="50000"/>
              </a:spcBef>
            </a:pPr>
            <a:r>
              <a:rPr lang="en-US" dirty="0">
                <a:cs typeface="Times New Roman" pitchFamily="18" charset="0"/>
              </a:rPr>
              <a:t>If it had a voice, what would it say? </a:t>
            </a:r>
          </a:p>
        </p:txBody>
      </p:sp>
    </p:spTree>
    <p:extLst>
      <p:ext uri="{BB962C8B-B14F-4D97-AF65-F5344CB8AC3E}">
        <p14:creationId xmlns:p14="http://schemas.microsoft.com/office/powerpoint/2010/main" val="33683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dissolv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dissolve">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p:cNvSpPr txBox="1">
            <a:spLocks noChangeArrowheads="1"/>
          </p:cNvSpPr>
          <p:nvPr/>
        </p:nvSpPr>
        <p:spPr bwMode="auto">
          <a:xfrm>
            <a:off x="914400" y="990600"/>
            <a:ext cx="8001000" cy="3570288"/>
          </a:xfrm>
          <a:prstGeom prst="rect">
            <a:avLst/>
          </a:prstGeom>
          <a:noFill/>
          <a:ln w="9525">
            <a:noFill/>
            <a:miter lim="800000"/>
            <a:headEnd/>
            <a:tailEnd/>
          </a:ln>
          <a:effec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defRPr/>
            </a:pPr>
            <a:r>
              <a:rPr lang="en-US" sz="3200" dirty="0" smtClean="0">
                <a:solidFill>
                  <a:srgbClr val="FFFFFF"/>
                </a:solidFill>
              </a:rPr>
              <a:t>    </a:t>
            </a:r>
            <a:endParaRPr lang="en-US" sz="2800" b="1" dirty="0" smtClean="0">
              <a:solidFill>
                <a:srgbClr val="663300"/>
              </a:solidFill>
              <a:effectLst>
                <a:outerShdw blurRad="38100" dist="38100" dir="2700000" algn="tl">
                  <a:srgbClr val="000000"/>
                </a:outerShdw>
              </a:effectLst>
            </a:endParaRPr>
          </a:p>
          <a:p>
            <a:pPr eaLnBrk="1" hangingPunct="1">
              <a:spcBef>
                <a:spcPct val="50000"/>
              </a:spcBef>
              <a:defRPr/>
            </a:pPr>
            <a:r>
              <a:rPr lang="en-US" sz="2800" dirty="0" smtClean="0"/>
              <a:t>A 70-year old woman said that she finally got hearing aids after many appointments with many dispensers.  I asked her “Why now?”</a:t>
            </a:r>
          </a:p>
          <a:p>
            <a:pPr eaLnBrk="1" hangingPunct="1">
              <a:spcBef>
                <a:spcPct val="50000"/>
              </a:spcBef>
              <a:defRPr/>
            </a:pPr>
            <a:r>
              <a:rPr lang="en-US" sz="2800" dirty="0" smtClean="0"/>
              <a:t>She replied, “He was the first person to ask me how I’m doing and who wanted to hear my answer.”</a:t>
            </a:r>
          </a:p>
        </p:txBody>
      </p:sp>
    </p:spTree>
    <p:extLst>
      <p:ext uri="{BB962C8B-B14F-4D97-AF65-F5344CB8AC3E}">
        <p14:creationId xmlns:p14="http://schemas.microsoft.com/office/powerpoint/2010/main" val="14031598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185863" y="399891"/>
            <a:ext cx="685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3200" dirty="0">
                <a:solidFill>
                  <a:srgbClr val="C00000"/>
                </a:solidFill>
              </a:rPr>
              <a:t>Example 2:  </a:t>
            </a:r>
            <a:r>
              <a:rPr lang="en-US" sz="3200" dirty="0" smtClean="0">
                <a:solidFill>
                  <a:srgbClr val="C00000"/>
                </a:solidFill>
              </a:rPr>
              <a:t>Sue</a:t>
            </a:r>
            <a:endParaRPr lang="en-US" sz="3200" dirty="0">
              <a:solidFill>
                <a:schemeClr val="bg1"/>
              </a:solidFill>
            </a:endParaRPr>
          </a:p>
        </p:txBody>
      </p:sp>
      <p:sp>
        <p:nvSpPr>
          <p:cNvPr id="3" name="Oval 2"/>
          <p:cNvSpPr/>
          <p:nvPr/>
        </p:nvSpPr>
        <p:spPr>
          <a:xfrm>
            <a:off x="423863" y="1443038"/>
            <a:ext cx="2368550" cy="1693862"/>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Isosceles Triangle 3"/>
          <p:cNvSpPr/>
          <p:nvPr/>
        </p:nvSpPr>
        <p:spPr>
          <a:xfrm>
            <a:off x="350838" y="3313113"/>
            <a:ext cx="2514600" cy="1752600"/>
          </a:xfrm>
          <a:prstGeom prst="triangl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ight Arrow 4"/>
          <p:cNvSpPr/>
          <p:nvPr/>
        </p:nvSpPr>
        <p:spPr>
          <a:xfrm>
            <a:off x="2362200" y="3313113"/>
            <a:ext cx="184785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4614863" y="3246438"/>
            <a:ext cx="2894012" cy="51435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415" name="TextBox 7"/>
          <p:cNvSpPr txBox="1">
            <a:spLocks noChangeArrowheads="1"/>
          </p:cNvSpPr>
          <p:nvPr/>
        </p:nvSpPr>
        <p:spPr bwMode="auto">
          <a:xfrm>
            <a:off x="1371600" y="400367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a:solidFill>
                  <a:srgbClr val="000000"/>
                </a:solidFill>
              </a:rPr>
              <a:t>Pt</a:t>
            </a:r>
          </a:p>
        </p:txBody>
      </p:sp>
      <p:sp>
        <p:nvSpPr>
          <p:cNvPr id="17416" name="TextBox 8"/>
          <p:cNvSpPr txBox="1">
            <a:spLocks noChangeArrowheads="1"/>
          </p:cNvSpPr>
          <p:nvPr/>
        </p:nvSpPr>
        <p:spPr bwMode="auto">
          <a:xfrm>
            <a:off x="769938" y="2058988"/>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solidFill>
                  <a:srgbClr val="000000"/>
                </a:solidFill>
              </a:rPr>
              <a:t>Audiologist</a:t>
            </a:r>
          </a:p>
        </p:txBody>
      </p:sp>
      <p:sp>
        <p:nvSpPr>
          <p:cNvPr id="17417" name="TextBox 10"/>
          <p:cNvSpPr txBox="1">
            <a:spLocks noChangeArrowheads="1"/>
          </p:cNvSpPr>
          <p:nvPr/>
        </p:nvSpPr>
        <p:spPr bwMode="auto">
          <a:xfrm>
            <a:off x="4718050" y="3303588"/>
            <a:ext cx="2320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2000">
                <a:solidFill>
                  <a:srgbClr val="000000"/>
                </a:solidFill>
              </a:rPr>
              <a:t>The Eternal Eclipse</a:t>
            </a:r>
          </a:p>
        </p:txBody>
      </p:sp>
      <p:sp>
        <p:nvSpPr>
          <p:cNvPr id="17418" name="TextBox 5"/>
          <p:cNvSpPr txBox="1">
            <a:spLocks noChangeArrowheads="1"/>
          </p:cNvSpPr>
          <p:nvPr/>
        </p:nvSpPr>
        <p:spPr bwMode="auto">
          <a:xfrm>
            <a:off x="4976813" y="3336925"/>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a:solidFill>
                <a:srgbClr val="000000"/>
              </a:solidFill>
            </a:endParaRPr>
          </a:p>
        </p:txBody>
      </p:sp>
      <p:sp>
        <p:nvSpPr>
          <p:cNvPr id="8" name="Rectangle 7"/>
          <p:cNvSpPr/>
          <p:nvPr/>
        </p:nvSpPr>
        <p:spPr>
          <a:xfrm>
            <a:off x="3505200" y="4495800"/>
            <a:ext cx="56388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rgbClr val="000000"/>
                </a:solidFill>
              </a:rPr>
              <a:t>“My HL is like a shadow, like when the moon eclipses the sun.   It’s an eclipse that leaves me in the dark and cold.  It’s an eternal eclipse because it’s not temporary like others.  It’s huge, very heavy and very dark.  An eternal eclipse.”</a:t>
            </a:r>
          </a:p>
        </p:txBody>
      </p:sp>
    </p:spTree>
    <p:extLst>
      <p:ext uri="{BB962C8B-B14F-4D97-AF65-F5344CB8AC3E}">
        <p14:creationId xmlns:p14="http://schemas.microsoft.com/office/powerpoint/2010/main" val="395729028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Mike\Desktop\large Jason's HL mon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31496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ext Box 3"/>
          <p:cNvSpPr txBox="1">
            <a:spLocks noChangeArrowheads="1"/>
          </p:cNvSpPr>
          <p:nvPr/>
        </p:nvSpPr>
        <p:spPr bwMode="auto">
          <a:xfrm>
            <a:off x="533400" y="68580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dirty="0">
                <a:solidFill>
                  <a:srgbClr val="C00000"/>
                </a:solidFill>
                <a:cs typeface="+mn-cs"/>
              </a:rPr>
              <a:t>9 y/o Jason’s drawing of “</a:t>
            </a:r>
            <a:r>
              <a:rPr lang="en-US" sz="3200" i="1" dirty="0">
                <a:solidFill>
                  <a:srgbClr val="C00000"/>
                </a:solidFill>
                <a:cs typeface="+mn-cs"/>
              </a:rPr>
              <a:t>The</a:t>
            </a:r>
            <a:r>
              <a:rPr lang="en-US" sz="3200" dirty="0">
                <a:solidFill>
                  <a:srgbClr val="C00000"/>
                </a:solidFill>
                <a:cs typeface="+mn-cs"/>
              </a:rPr>
              <a:t> Hearing Loss”</a:t>
            </a:r>
          </a:p>
        </p:txBody>
      </p:sp>
      <p:sp>
        <p:nvSpPr>
          <p:cNvPr id="18436" name="Text Box 4"/>
          <p:cNvSpPr txBox="1">
            <a:spLocks noChangeArrowheads="1"/>
          </p:cNvSpPr>
          <p:nvPr/>
        </p:nvSpPr>
        <p:spPr bwMode="auto">
          <a:xfrm>
            <a:off x="4419600" y="2971800"/>
            <a:ext cx="3733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dirty="0">
                <a:solidFill>
                  <a:srgbClr val="C00000"/>
                </a:solidFill>
                <a:cs typeface="Times New Roman" pitchFamily="18" charset="0"/>
              </a:rPr>
              <a:t>“The HL is a mean, green, strong, pointy-eared monster. . .   I’m not sure what he wants. . .  He wants me to hear worse.”</a:t>
            </a:r>
            <a:endParaRPr lang="en-US" dirty="0">
              <a:solidFill>
                <a:srgbClr val="C00000"/>
              </a:solidFill>
            </a:endParaRPr>
          </a:p>
        </p:txBody>
      </p:sp>
      <p:sp>
        <p:nvSpPr>
          <p:cNvPr id="18437" name="TextBox 1"/>
          <p:cNvSpPr txBox="1">
            <a:spLocks noChangeArrowheads="1"/>
          </p:cNvSpPr>
          <p:nvPr/>
        </p:nvSpPr>
        <p:spPr bwMode="auto">
          <a:xfrm>
            <a:off x="0" y="0"/>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dirty="0">
                <a:solidFill>
                  <a:srgbClr val="C00000"/>
                </a:solidFill>
              </a:rPr>
              <a:t>Example </a:t>
            </a:r>
            <a:r>
              <a:rPr lang="en-US" sz="2800" dirty="0" smtClean="0">
                <a:solidFill>
                  <a:srgbClr val="C00000"/>
                </a:solidFill>
              </a:rPr>
              <a:t>3: Jason</a:t>
            </a:r>
            <a:endParaRPr lang="en-US" sz="2800" dirty="0">
              <a:solidFill>
                <a:srgbClr val="C00000"/>
              </a:solidFill>
            </a:endParaRPr>
          </a:p>
        </p:txBody>
      </p:sp>
    </p:spTree>
    <p:extLst>
      <p:ext uri="{BB962C8B-B14F-4D97-AF65-F5344CB8AC3E}">
        <p14:creationId xmlns:p14="http://schemas.microsoft.com/office/powerpoint/2010/main" val="169151373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70820"/>
            <a:ext cx="20955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0287" y="3908907"/>
            <a:ext cx="200342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4058" y="1570413"/>
            <a:ext cx="1855788" cy="17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9360" y="3161988"/>
            <a:ext cx="1676400"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3117849" y="1447800"/>
            <a:ext cx="2179638" cy="19361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117849" y="1447800"/>
            <a:ext cx="2179638" cy="19513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1000" y="228600"/>
            <a:ext cx="8382000" cy="584775"/>
          </a:xfrm>
          <a:prstGeom prst="rect">
            <a:avLst/>
          </a:prstGeom>
          <a:noFill/>
        </p:spPr>
        <p:txBody>
          <a:bodyPr>
            <a:spAutoFit/>
          </a:bodyPr>
          <a:lstStyle/>
          <a:p>
            <a:pPr algn="ctr">
              <a:defRPr/>
            </a:pPr>
            <a:r>
              <a:rPr lang="en-US" sz="3200" b="1" dirty="0" smtClean="0">
                <a:solidFill>
                  <a:srgbClr val="000000"/>
                </a:solidFill>
                <a:effectLst>
                  <a:outerShdw blurRad="38100" dist="38100" dir="2700000" algn="tl">
                    <a:srgbClr val="000000">
                      <a:alpha val="43137"/>
                    </a:srgbClr>
                  </a:outerShdw>
                </a:effectLst>
              </a:rPr>
              <a:t>New </a:t>
            </a:r>
            <a:r>
              <a:rPr lang="en-US" sz="3200" b="1" dirty="0">
                <a:solidFill>
                  <a:srgbClr val="000000"/>
                </a:solidFill>
                <a:effectLst>
                  <a:outerShdw blurRad="38100" dist="38100" dir="2700000" algn="tl">
                    <a:srgbClr val="000000">
                      <a:alpha val="43137"/>
                    </a:srgbClr>
                  </a:outerShdw>
                </a:effectLst>
              </a:rPr>
              <a:t>Names for Hearing Loss</a:t>
            </a:r>
          </a:p>
        </p:txBody>
      </p:sp>
      <p:sp>
        <p:nvSpPr>
          <p:cNvPr id="7" name="TextBox 6"/>
          <p:cNvSpPr txBox="1"/>
          <p:nvPr/>
        </p:nvSpPr>
        <p:spPr>
          <a:xfrm>
            <a:off x="533400" y="5791200"/>
            <a:ext cx="8229600" cy="400110"/>
          </a:xfrm>
          <a:prstGeom prst="rect">
            <a:avLst/>
          </a:prstGeom>
          <a:noFill/>
        </p:spPr>
        <p:txBody>
          <a:bodyPr wrap="square" rtlCol="0">
            <a:spAutoFit/>
          </a:bodyPr>
          <a:lstStyle/>
          <a:p>
            <a:r>
              <a:rPr lang="en-US" dirty="0" smtClean="0"/>
              <a:t>       By Fred                               By Sue                        By Jason</a:t>
            </a:r>
            <a:endParaRPr lang="en-US" dirty="0"/>
          </a:p>
        </p:txBody>
      </p:sp>
    </p:spTree>
    <p:extLst>
      <p:ext uri="{BB962C8B-B14F-4D97-AF65-F5344CB8AC3E}">
        <p14:creationId xmlns:p14="http://schemas.microsoft.com/office/powerpoint/2010/main" val="230969888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73050" y="3206750"/>
            <a:ext cx="2368550" cy="1693863"/>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Isosceles Triangle 3"/>
          <p:cNvSpPr/>
          <p:nvPr/>
        </p:nvSpPr>
        <p:spPr>
          <a:xfrm>
            <a:off x="200025" y="5024438"/>
            <a:ext cx="2514600" cy="1752600"/>
          </a:xfrm>
          <a:prstGeom prst="triangl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ight Arrow 4"/>
          <p:cNvSpPr/>
          <p:nvPr/>
        </p:nvSpPr>
        <p:spPr>
          <a:xfrm>
            <a:off x="2109788" y="4833938"/>
            <a:ext cx="184785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4191000" y="4767263"/>
            <a:ext cx="2895600" cy="51435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462" name="TextBox 7"/>
          <p:cNvSpPr txBox="1">
            <a:spLocks noChangeArrowheads="1"/>
          </p:cNvSpPr>
          <p:nvPr/>
        </p:nvSpPr>
        <p:spPr bwMode="auto">
          <a:xfrm>
            <a:off x="1241425" y="574040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a:solidFill>
                  <a:srgbClr val="000000"/>
                </a:solidFill>
              </a:rPr>
              <a:t>Pt</a:t>
            </a:r>
          </a:p>
        </p:txBody>
      </p:sp>
      <p:sp>
        <p:nvSpPr>
          <p:cNvPr id="19463" name="TextBox 8"/>
          <p:cNvSpPr txBox="1">
            <a:spLocks noChangeArrowheads="1"/>
          </p:cNvSpPr>
          <p:nvPr/>
        </p:nvSpPr>
        <p:spPr bwMode="auto">
          <a:xfrm>
            <a:off x="685800" y="38227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solidFill>
                  <a:srgbClr val="000000"/>
                </a:solidFill>
              </a:rPr>
              <a:t>Audiologist</a:t>
            </a:r>
          </a:p>
        </p:txBody>
      </p:sp>
      <p:sp>
        <p:nvSpPr>
          <p:cNvPr id="19464" name="TextBox 10"/>
          <p:cNvSpPr txBox="1">
            <a:spLocks noChangeArrowheads="1"/>
          </p:cNvSpPr>
          <p:nvPr/>
        </p:nvSpPr>
        <p:spPr bwMode="auto">
          <a:xfrm>
            <a:off x="4343400" y="4824413"/>
            <a:ext cx="2320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2000">
                <a:solidFill>
                  <a:srgbClr val="000000"/>
                </a:solidFill>
              </a:rPr>
              <a:t>The Eternal Eclipse</a:t>
            </a:r>
          </a:p>
        </p:txBody>
      </p:sp>
      <p:sp>
        <p:nvSpPr>
          <p:cNvPr id="19465" name="TextBox 5"/>
          <p:cNvSpPr txBox="1">
            <a:spLocks noChangeArrowheads="1"/>
          </p:cNvSpPr>
          <p:nvPr/>
        </p:nvSpPr>
        <p:spPr bwMode="auto">
          <a:xfrm>
            <a:off x="4976813" y="3336925"/>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a:p>
        </p:txBody>
      </p:sp>
      <p:sp>
        <p:nvSpPr>
          <p:cNvPr id="19466" name="TextBox 12"/>
          <p:cNvSpPr txBox="1">
            <a:spLocks noChangeArrowheads="1"/>
          </p:cNvSpPr>
          <p:nvPr/>
        </p:nvSpPr>
        <p:spPr bwMode="auto">
          <a:xfrm>
            <a:off x="200025" y="173038"/>
            <a:ext cx="7543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a:t>2) Mapping the effect of the problem</a:t>
            </a:r>
          </a:p>
        </p:txBody>
      </p:sp>
      <p:sp>
        <p:nvSpPr>
          <p:cNvPr id="19467" name="TextBox 9"/>
          <p:cNvSpPr txBox="1">
            <a:spLocks noChangeArrowheads="1"/>
          </p:cNvSpPr>
          <p:nvPr/>
        </p:nvSpPr>
        <p:spPr bwMode="auto">
          <a:xfrm>
            <a:off x="176213" y="1219200"/>
            <a:ext cx="8334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a:cs typeface="Times New Roman" pitchFamily="18" charset="0"/>
              </a:rPr>
              <a:t>The investigative reporter (formerly the audiologist) can  investigate how the HL has </a:t>
            </a:r>
            <a:r>
              <a:rPr lang="en-US" sz="2800" b="1" i="1">
                <a:solidFill>
                  <a:srgbClr val="000099"/>
                </a:solidFill>
                <a:cs typeface="Times New Roman" pitchFamily="18" charset="0"/>
              </a:rPr>
              <a:t>succeeded</a:t>
            </a:r>
            <a:r>
              <a:rPr lang="en-US" sz="2800" b="1">
                <a:solidFill>
                  <a:srgbClr val="000099"/>
                </a:solidFill>
                <a:cs typeface="Times New Roman" pitchFamily="18" charset="0"/>
              </a:rPr>
              <a:t> </a:t>
            </a:r>
            <a:r>
              <a:rPr lang="en-US" sz="2800" b="1" i="1">
                <a:solidFill>
                  <a:srgbClr val="000099"/>
                </a:solidFill>
                <a:cs typeface="Times New Roman" pitchFamily="18" charset="0"/>
              </a:rPr>
              <a:t>in disrupting and </a:t>
            </a:r>
            <a:r>
              <a:rPr lang="en-US" sz="2800">
                <a:cs typeface="Times New Roman" pitchFamily="18" charset="0"/>
              </a:rPr>
              <a:t> has </a:t>
            </a:r>
            <a:r>
              <a:rPr lang="en-US" sz="2800" b="1" i="1">
                <a:solidFill>
                  <a:srgbClr val="000099"/>
                </a:solidFill>
                <a:cs typeface="Times New Roman" pitchFamily="18" charset="0"/>
              </a:rPr>
              <a:t>failed to disrupt </a:t>
            </a:r>
            <a:r>
              <a:rPr lang="en-US" sz="2800">
                <a:cs typeface="Times New Roman" pitchFamily="18" charset="0"/>
              </a:rPr>
              <a:t>the pt’s life.  </a:t>
            </a:r>
          </a:p>
          <a:p>
            <a:pPr eaLnBrk="1" hangingPunct="1"/>
            <a:endParaRPr lang="en-US"/>
          </a:p>
        </p:txBody>
      </p:sp>
      <p:sp>
        <p:nvSpPr>
          <p:cNvPr id="12" name="Rectangle 11"/>
          <p:cNvSpPr/>
          <p:nvPr/>
        </p:nvSpPr>
        <p:spPr>
          <a:xfrm>
            <a:off x="4248150" y="5715000"/>
            <a:ext cx="2895600" cy="51435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a:off x="4248150" y="3795713"/>
            <a:ext cx="2895600" cy="51435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470" name="TextBox 1"/>
          <p:cNvSpPr txBox="1">
            <a:spLocks noChangeArrowheads="1"/>
          </p:cNvSpPr>
          <p:nvPr/>
        </p:nvSpPr>
        <p:spPr bwMode="auto">
          <a:xfrm>
            <a:off x="4811713" y="3852863"/>
            <a:ext cx="16525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a:t>The Joker </a:t>
            </a:r>
          </a:p>
        </p:txBody>
      </p:sp>
      <p:sp>
        <p:nvSpPr>
          <p:cNvPr id="19471" name="TextBox 5"/>
          <p:cNvSpPr txBox="1">
            <a:spLocks noChangeArrowheads="1"/>
          </p:cNvSpPr>
          <p:nvPr/>
        </p:nvSpPr>
        <p:spPr bwMode="auto">
          <a:xfrm>
            <a:off x="4392613" y="5772150"/>
            <a:ext cx="2797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a:cs typeface="Times New Roman" pitchFamily="18" charset="0"/>
              </a:rPr>
              <a:t>pointy-eared monster</a:t>
            </a:r>
            <a:endParaRPr lang="en-US" sz="2000"/>
          </a:p>
        </p:txBody>
      </p:sp>
    </p:spTree>
    <p:extLst>
      <p:ext uri="{BB962C8B-B14F-4D97-AF65-F5344CB8AC3E}">
        <p14:creationId xmlns:p14="http://schemas.microsoft.com/office/powerpoint/2010/main" val="35551503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19100" y="1981200"/>
            <a:ext cx="80772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5288" indent="-39528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Char char="v"/>
            </a:pPr>
            <a:r>
              <a:rPr lang="en-US" dirty="0">
                <a:solidFill>
                  <a:srgbClr val="000000"/>
                </a:solidFill>
                <a:cs typeface="Times New Roman" pitchFamily="18" charset="0"/>
              </a:rPr>
              <a:t>The HL’s influence in the different areas of one’s life (e.g., its effects on the one’s relationships with others,  on one’s feelings, on one’s thoughts, on one’s story about who s/he is a person) </a:t>
            </a:r>
          </a:p>
          <a:p>
            <a:pPr eaLnBrk="1" hangingPunct="1">
              <a:spcBef>
                <a:spcPct val="50000"/>
              </a:spcBef>
              <a:buFont typeface="Wingdings" pitchFamily="2" charset="2"/>
              <a:buChar char="v"/>
            </a:pPr>
            <a:r>
              <a:rPr lang="en-US" dirty="0">
                <a:solidFill>
                  <a:srgbClr val="C00000"/>
                </a:solidFill>
                <a:cs typeface="Times New Roman" pitchFamily="18" charset="0"/>
              </a:rPr>
              <a:t>The strategies, the techniques, deceits, and tricks that the HL has resorted to in its efforts to get the upper-hand in one’s life.  </a:t>
            </a:r>
          </a:p>
          <a:p>
            <a:pPr eaLnBrk="1" hangingPunct="1">
              <a:spcBef>
                <a:spcPct val="50000"/>
              </a:spcBef>
              <a:buFont typeface="Wingdings" pitchFamily="2" charset="2"/>
              <a:buChar char="v"/>
            </a:pPr>
            <a:r>
              <a:rPr lang="en-US" dirty="0">
                <a:solidFill>
                  <a:srgbClr val="000000"/>
                </a:solidFill>
                <a:cs typeface="Times New Roman" pitchFamily="18" charset="0"/>
              </a:rPr>
              <a:t>The special qualities possessed by the HL that it depends upon to undermine the one’s knowledge and skills and to impose its authority on the one’s life.</a:t>
            </a:r>
          </a:p>
        </p:txBody>
      </p:sp>
      <p:sp>
        <p:nvSpPr>
          <p:cNvPr id="94211" name="Text Box 5"/>
          <p:cNvSpPr txBox="1">
            <a:spLocks noChangeArrowheads="1"/>
          </p:cNvSpPr>
          <p:nvPr/>
        </p:nvSpPr>
        <p:spPr bwMode="auto">
          <a:xfrm>
            <a:off x="388620" y="838200"/>
            <a:ext cx="6972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dirty="0">
                <a:solidFill>
                  <a:srgbClr val="000000"/>
                </a:solidFill>
                <a:cs typeface="Times New Roman" pitchFamily="18" charset="0"/>
              </a:rPr>
              <a:t>An inquiry into the HL’s successes:</a:t>
            </a:r>
            <a:endParaRPr lang="en-US" sz="3200" dirty="0">
              <a:solidFill>
                <a:srgbClr val="000000"/>
              </a:solidFill>
              <a:cs typeface="Arial" charset="0"/>
            </a:endParaRPr>
          </a:p>
        </p:txBody>
      </p:sp>
    </p:spTree>
    <p:extLst>
      <p:ext uri="{BB962C8B-B14F-4D97-AF65-F5344CB8AC3E}">
        <p14:creationId xmlns:p14="http://schemas.microsoft.com/office/powerpoint/2010/main" val="1380841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ipe(left)">
                                      <p:cBhvr>
                                        <p:cTn id="7" dur="5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wipe(left)">
                                      <p:cBhvr>
                                        <p:cTn id="12" dur="500"/>
                                        <p:tgtEl>
                                          <p:spTgt spid="11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wipe(left)">
                                      <p:cBhvr>
                                        <p:cTn id="17" dur="5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48310" y="1828800"/>
            <a:ext cx="8077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5288" indent="-39528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Char char="v"/>
            </a:pPr>
            <a:r>
              <a:rPr lang="en-US" dirty="0">
                <a:solidFill>
                  <a:srgbClr val="C00000"/>
                </a:solidFill>
                <a:cs typeface="Times New Roman" pitchFamily="18" charset="0"/>
              </a:rPr>
              <a:t>The purposes that guide the HL’s attempts to dominate one’s life, and the dreams and hopes that the HL has for one’s life.</a:t>
            </a:r>
          </a:p>
          <a:p>
            <a:pPr eaLnBrk="1" hangingPunct="1">
              <a:spcBef>
                <a:spcPct val="50000"/>
              </a:spcBef>
              <a:buFont typeface="Wingdings" pitchFamily="2" charset="2"/>
              <a:buChar char="v"/>
            </a:pPr>
            <a:r>
              <a:rPr lang="en-US" dirty="0">
                <a:cs typeface="Times New Roman" pitchFamily="18" charset="0"/>
              </a:rPr>
              <a:t>Who helps with the HL achieve its goals?</a:t>
            </a:r>
          </a:p>
          <a:p>
            <a:pPr eaLnBrk="1" hangingPunct="1">
              <a:spcBef>
                <a:spcPct val="50000"/>
              </a:spcBef>
              <a:buFont typeface="Wingdings" pitchFamily="2" charset="2"/>
              <a:buChar char="v"/>
            </a:pPr>
            <a:r>
              <a:rPr lang="en-US" dirty="0">
                <a:solidFill>
                  <a:srgbClr val="C00000"/>
                </a:solidFill>
                <a:cs typeface="Times New Roman" pitchFamily="18" charset="0"/>
              </a:rPr>
              <a:t>The plans that the HL has ready to put into action should its dominance be threatened. </a:t>
            </a:r>
            <a:endParaRPr lang="en-US" dirty="0">
              <a:solidFill>
                <a:srgbClr val="C00000"/>
              </a:solidFill>
              <a:cs typeface="Arial" charset="0"/>
            </a:endParaRPr>
          </a:p>
        </p:txBody>
      </p:sp>
      <p:sp>
        <p:nvSpPr>
          <p:cNvPr id="95235" name="Text Box 4"/>
          <p:cNvSpPr txBox="1">
            <a:spLocks noChangeArrowheads="1"/>
          </p:cNvSpPr>
          <p:nvPr/>
        </p:nvSpPr>
        <p:spPr bwMode="auto">
          <a:xfrm>
            <a:off x="609600" y="152400"/>
            <a:ext cx="7924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smtClean="0">
                <a:solidFill>
                  <a:srgbClr val="C00000"/>
                </a:solidFill>
                <a:cs typeface="Times New Roman" pitchFamily="18" charset="0"/>
              </a:rPr>
              <a:t>Investigative </a:t>
            </a:r>
            <a:r>
              <a:rPr lang="en-US" sz="1800" dirty="0">
                <a:solidFill>
                  <a:srgbClr val="C00000"/>
                </a:solidFill>
                <a:cs typeface="Times New Roman" pitchFamily="18" charset="0"/>
              </a:rPr>
              <a:t>reporter questions re HL’s successes, continued:</a:t>
            </a:r>
            <a:endParaRPr lang="en-US" sz="1800" dirty="0">
              <a:solidFill>
                <a:srgbClr val="C00000"/>
              </a:solidFill>
              <a:cs typeface="Arial" charset="0"/>
            </a:endParaRPr>
          </a:p>
        </p:txBody>
      </p:sp>
    </p:spTree>
    <p:extLst>
      <p:ext uri="{BB962C8B-B14F-4D97-AF65-F5344CB8AC3E}">
        <p14:creationId xmlns:p14="http://schemas.microsoft.com/office/powerpoint/2010/main" val="1842603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Effect transition="in" filter="wipe(left)">
                                      <p:cBhvr>
                                        <p:cTn id="7" dur="500"/>
                                        <p:tgtEl>
                                          <p:spTgt spid="112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Effect transition="in" filter="wipe(left)">
                                      <p:cBhvr>
                                        <p:cTn id="12" dur="5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uiExpand="1"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85800" y="2057400"/>
            <a:ext cx="76962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5288" indent="-39528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Char char="v"/>
            </a:pPr>
            <a:r>
              <a:rPr lang="en-US">
                <a:solidFill>
                  <a:srgbClr val="000000"/>
                </a:solidFill>
                <a:cs typeface="Times New Roman" pitchFamily="18" charset="0"/>
              </a:rPr>
              <a:t>What aspects of one’s life that s/he still has some influence despite the HL’s influences.</a:t>
            </a:r>
          </a:p>
          <a:p>
            <a:pPr eaLnBrk="1" hangingPunct="1">
              <a:spcBef>
                <a:spcPct val="50000"/>
              </a:spcBef>
              <a:buFont typeface="Wingdings" pitchFamily="2" charset="2"/>
              <a:buChar char="v"/>
            </a:pPr>
            <a:r>
              <a:rPr lang="en-US">
                <a:solidFill>
                  <a:srgbClr val="C00000"/>
                </a:solidFill>
                <a:cs typeface="Times New Roman" pitchFamily="18" charset="0"/>
              </a:rPr>
              <a:t>The counter-techniques, counter-strategies, and the tricks that have been developed by the person that have at times been effective in preventing the HL to get the upper hand and impose its authority on one’s life.</a:t>
            </a:r>
          </a:p>
          <a:p>
            <a:pPr eaLnBrk="1" hangingPunct="1">
              <a:spcBef>
                <a:spcPct val="50000"/>
              </a:spcBef>
              <a:buFont typeface="Wingdings" pitchFamily="2" charset="2"/>
              <a:buChar char="v"/>
            </a:pPr>
            <a:r>
              <a:rPr lang="en-US">
                <a:solidFill>
                  <a:srgbClr val="000000"/>
                </a:solidFill>
                <a:cs typeface="Times New Roman" pitchFamily="18" charset="0"/>
              </a:rPr>
              <a:t>The special qualities, knowledge, and skills possessed by the person that have proven difficult for the HL to undermine and to disqualify – including the "self-talk" that one has developed .</a:t>
            </a:r>
            <a:endParaRPr lang="en-US">
              <a:solidFill>
                <a:srgbClr val="000000"/>
              </a:solidFill>
              <a:cs typeface="Arial" charset="0"/>
            </a:endParaRPr>
          </a:p>
        </p:txBody>
      </p:sp>
      <p:sp>
        <p:nvSpPr>
          <p:cNvPr id="96260" name="Text Box 5"/>
          <p:cNvSpPr txBox="1">
            <a:spLocks noChangeArrowheads="1"/>
          </p:cNvSpPr>
          <p:nvPr/>
        </p:nvSpPr>
        <p:spPr bwMode="auto">
          <a:xfrm>
            <a:off x="685800" y="838200"/>
            <a:ext cx="6972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a:solidFill>
                  <a:srgbClr val="000000"/>
                </a:solidFill>
                <a:cs typeface="Times New Roman" pitchFamily="18" charset="0"/>
              </a:rPr>
              <a:t>An inquiry into the HL’s failures:</a:t>
            </a:r>
            <a:endParaRPr lang="en-US" sz="3200">
              <a:solidFill>
                <a:srgbClr val="000000"/>
              </a:solidFill>
              <a:cs typeface="Arial" charset="0"/>
            </a:endParaRPr>
          </a:p>
        </p:txBody>
      </p:sp>
    </p:spTree>
    <p:extLst>
      <p:ext uri="{BB962C8B-B14F-4D97-AF65-F5344CB8AC3E}">
        <p14:creationId xmlns:p14="http://schemas.microsoft.com/office/powerpoint/2010/main" val="628821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left)">
                                      <p:cBhvr>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wipe(left)">
                                      <p:cBhvr>
                                        <p:cTn id="12" dur="500"/>
                                        <p:tgtEl>
                                          <p:spTgt spid="12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animEffect transition="in" filter="wipe(left)">
                                      <p:cBhvr>
                                        <p:cTn id="17" dur="500"/>
                                        <p:tgtEl>
                                          <p:spTgt spid="122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85800" y="1905000"/>
            <a:ext cx="73914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Char char="v"/>
            </a:pPr>
            <a:r>
              <a:rPr lang="en-US" dirty="0">
                <a:solidFill>
                  <a:srgbClr val="C00000"/>
                </a:solidFill>
                <a:cs typeface="Times New Roman" pitchFamily="18" charset="0"/>
              </a:rPr>
              <a:t>The purposes and commitments that have frustrated the dreams and the hopes of the HL.</a:t>
            </a:r>
          </a:p>
          <a:p>
            <a:pPr eaLnBrk="1" hangingPunct="1">
              <a:spcBef>
                <a:spcPct val="50000"/>
              </a:spcBef>
              <a:buFont typeface="Wingdings" pitchFamily="2" charset="2"/>
              <a:buChar char="v"/>
            </a:pPr>
            <a:r>
              <a:rPr lang="en-US" dirty="0">
                <a:cs typeface="Times New Roman" pitchFamily="18" charset="0"/>
              </a:rPr>
              <a:t>Who stands with the person (relatives, friends, acquaintances, teachers, therapists, and so on), and the part they have played in denying the HL’s desires and wishes.</a:t>
            </a:r>
          </a:p>
          <a:p>
            <a:pPr eaLnBrk="1" hangingPunct="1">
              <a:spcBef>
                <a:spcPct val="50000"/>
              </a:spcBef>
              <a:buFont typeface="Wingdings" pitchFamily="2" charset="2"/>
              <a:buChar char="v"/>
            </a:pPr>
            <a:r>
              <a:rPr lang="en-US" dirty="0">
                <a:solidFill>
                  <a:srgbClr val="C00000"/>
                </a:solidFill>
                <a:cs typeface="Times New Roman" pitchFamily="18" charset="0"/>
              </a:rPr>
              <a:t>The options that are available to a person for taking advantage of the HL’s vulnerabilities and for reclaiming his/her own life.</a:t>
            </a:r>
            <a:r>
              <a:rPr lang="en-US" sz="2000" dirty="0">
                <a:solidFill>
                  <a:srgbClr val="C00000"/>
                </a:solidFill>
                <a:cs typeface="Times New Roman" pitchFamily="18" charset="0"/>
              </a:rPr>
              <a:t> </a:t>
            </a:r>
          </a:p>
          <a:p>
            <a:pPr eaLnBrk="1" hangingPunct="1">
              <a:spcBef>
                <a:spcPct val="50000"/>
              </a:spcBef>
            </a:pPr>
            <a:endParaRPr lang="en-US" dirty="0">
              <a:solidFill>
                <a:srgbClr val="000000"/>
              </a:solidFill>
              <a:cs typeface="Arial" charset="0"/>
            </a:endParaRPr>
          </a:p>
        </p:txBody>
      </p:sp>
      <p:sp>
        <p:nvSpPr>
          <p:cNvPr id="5" name="Text Box 4"/>
          <p:cNvSpPr txBox="1">
            <a:spLocks noChangeArrowheads="1"/>
          </p:cNvSpPr>
          <p:nvPr/>
        </p:nvSpPr>
        <p:spPr bwMode="auto">
          <a:xfrm>
            <a:off x="609600" y="152400"/>
            <a:ext cx="7924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smtClean="0">
                <a:solidFill>
                  <a:srgbClr val="C00000"/>
                </a:solidFill>
                <a:cs typeface="Times New Roman" pitchFamily="18" charset="0"/>
              </a:rPr>
              <a:t>Investigative </a:t>
            </a:r>
            <a:r>
              <a:rPr lang="en-US" sz="1800" dirty="0">
                <a:solidFill>
                  <a:srgbClr val="C00000"/>
                </a:solidFill>
                <a:cs typeface="Times New Roman" pitchFamily="18" charset="0"/>
              </a:rPr>
              <a:t>reporter questions re HL’s </a:t>
            </a:r>
            <a:r>
              <a:rPr lang="en-US" sz="1800" dirty="0" smtClean="0">
                <a:solidFill>
                  <a:srgbClr val="C00000"/>
                </a:solidFill>
                <a:cs typeface="Times New Roman" pitchFamily="18" charset="0"/>
              </a:rPr>
              <a:t>failures, </a:t>
            </a:r>
            <a:r>
              <a:rPr lang="en-US" sz="1800" dirty="0">
                <a:solidFill>
                  <a:srgbClr val="C00000"/>
                </a:solidFill>
                <a:cs typeface="Times New Roman" pitchFamily="18" charset="0"/>
              </a:rPr>
              <a:t>continued:</a:t>
            </a:r>
            <a:endParaRPr lang="en-US" sz="1800" dirty="0">
              <a:solidFill>
                <a:srgbClr val="C00000"/>
              </a:solidFill>
              <a:cs typeface="Arial" charset="0"/>
            </a:endParaRPr>
          </a:p>
        </p:txBody>
      </p:sp>
    </p:spTree>
    <p:extLst>
      <p:ext uri="{BB962C8B-B14F-4D97-AF65-F5344CB8AC3E}">
        <p14:creationId xmlns:p14="http://schemas.microsoft.com/office/powerpoint/2010/main" val="3239295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wipe(left)">
                                      <p:cBhvr>
                                        <p:cTn id="7" dur="500"/>
                                        <p:tgtEl>
                                          <p:spTgt spid="133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wipe(left)">
                                      <p:cBhvr>
                                        <p:cTn id="12"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381000" y="609600"/>
            <a:ext cx="8153400" cy="574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dirty="0">
                <a:solidFill>
                  <a:srgbClr val="C00000"/>
                </a:solidFill>
                <a:cs typeface="+mn-cs"/>
              </a:rPr>
              <a:t>Fred’s summary of the effects of the HL </a:t>
            </a:r>
          </a:p>
          <a:p>
            <a:pPr>
              <a:spcBef>
                <a:spcPct val="50000"/>
              </a:spcBef>
              <a:defRPr/>
            </a:pPr>
            <a:endParaRPr lang="en-US" sz="2800" b="1" dirty="0">
              <a:solidFill>
                <a:srgbClr val="FFFFFF"/>
              </a:solidFill>
              <a:effectLst>
                <a:outerShdw blurRad="38100" dist="38100" dir="2700000" algn="tl">
                  <a:srgbClr val="000000"/>
                </a:outerShdw>
              </a:effectLst>
              <a:cs typeface="+mn-cs"/>
            </a:endParaRPr>
          </a:p>
          <a:p>
            <a:pPr>
              <a:spcBef>
                <a:spcPct val="50000"/>
              </a:spcBef>
              <a:defRPr/>
            </a:pPr>
            <a:r>
              <a:rPr lang="en-US" sz="2200" dirty="0">
                <a:solidFill>
                  <a:srgbClr val="993300"/>
                </a:solidFill>
                <a:latin typeface="+mj-lt"/>
                <a:cs typeface="Times New Roman" pitchFamily="18" charset="0"/>
              </a:rPr>
              <a:t>“It [HL</a:t>
            </a:r>
            <a:r>
              <a:rPr lang="en-US" sz="2200" dirty="0" smtClean="0">
                <a:solidFill>
                  <a:srgbClr val="993300"/>
                </a:solidFill>
                <a:latin typeface="+mj-lt"/>
                <a:cs typeface="Times New Roman" pitchFamily="18" charset="0"/>
              </a:rPr>
              <a:t>] turns </a:t>
            </a:r>
            <a:r>
              <a:rPr lang="en-US" sz="2200" dirty="0">
                <a:solidFill>
                  <a:srgbClr val="993300"/>
                </a:solidFill>
                <a:latin typeface="+mj-lt"/>
                <a:cs typeface="Times New Roman" pitchFamily="18" charset="0"/>
              </a:rPr>
              <a:t>my wife into a nag, shuts me out from family gatherings, makes me feel lousy and depressed and angry . . .  Maybe one of the hearing loss’s tricks is that it makes me think that other people are mumbling.  </a:t>
            </a:r>
            <a:endParaRPr lang="en-US" sz="2200" dirty="0" smtClean="0">
              <a:solidFill>
                <a:srgbClr val="993300"/>
              </a:solidFill>
              <a:latin typeface="+mj-lt"/>
              <a:cs typeface="Times New Roman" pitchFamily="18" charset="0"/>
            </a:endParaRPr>
          </a:p>
          <a:p>
            <a:pPr>
              <a:spcBef>
                <a:spcPct val="50000"/>
              </a:spcBef>
              <a:defRPr/>
            </a:pPr>
            <a:endParaRPr lang="en-US" sz="2200" dirty="0">
              <a:solidFill>
                <a:srgbClr val="993300"/>
              </a:solidFill>
              <a:latin typeface="+mj-lt"/>
              <a:cs typeface="Times New Roman" pitchFamily="18" charset="0"/>
            </a:endParaRPr>
          </a:p>
          <a:p>
            <a:pPr>
              <a:spcBef>
                <a:spcPct val="50000"/>
              </a:spcBef>
              <a:defRPr/>
            </a:pPr>
            <a:r>
              <a:rPr lang="en-US" sz="2200" dirty="0" smtClean="0">
                <a:solidFill>
                  <a:srgbClr val="993300"/>
                </a:solidFill>
                <a:latin typeface="+mj-lt"/>
                <a:cs typeface="Times New Roman" pitchFamily="18" charset="0"/>
              </a:rPr>
              <a:t>The </a:t>
            </a:r>
            <a:r>
              <a:rPr lang="en-US" sz="2200" dirty="0">
                <a:solidFill>
                  <a:srgbClr val="993300"/>
                </a:solidFill>
                <a:latin typeface="+mj-lt"/>
                <a:cs typeface="Times New Roman" pitchFamily="18" charset="0"/>
              </a:rPr>
              <a:t>hearing loss is very smart and real tricky.  The hearing loss wants control of me, probably because it has nothing better to do.  He screws up my relationships so even my wife makes me come here to play this stupid game – no offense, doc.”</a:t>
            </a:r>
            <a:r>
              <a:rPr lang="en-US" sz="2200" b="1" dirty="0">
                <a:solidFill>
                  <a:srgbClr val="993300"/>
                </a:solidFill>
                <a:latin typeface="+mj-lt"/>
                <a:cs typeface="Times New Roman" pitchFamily="18" charset="0"/>
              </a:rPr>
              <a:t> </a:t>
            </a:r>
            <a:endParaRPr lang="en-US" sz="2200" b="1" dirty="0" smtClean="0">
              <a:solidFill>
                <a:srgbClr val="993300"/>
              </a:solidFill>
              <a:latin typeface="+mj-lt"/>
              <a:cs typeface="Times New Roman" pitchFamily="18" charset="0"/>
            </a:endParaRPr>
          </a:p>
          <a:p>
            <a:pPr>
              <a:spcBef>
                <a:spcPct val="50000"/>
              </a:spcBef>
              <a:defRPr/>
            </a:pPr>
            <a:endParaRPr lang="en-US" sz="2200" b="1" dirty="0">
              <a:solidFill>
                <a:srgbClr val="CC0099"/>
              </a:solidFill>
              <a:latin typeface="+mj-lt"/>
              <a:cs typeface="Times New Roman" pitchFamily="18" charset="0"/>
            </a:endParaRPr>
          </a:p>
          <a:p>
            <a:pPr>
              <a:spcBef>
                <a:spcPct val="50000"/>
              </a:spcBef>
              <a:defRPr/>
            </a:pPr>
            <a:r>
              <a:rPr lang="en-US" sz="2200" dirty="0">
                <a:latin typeface="+mj-lt"/>
                <a:cs typeface="Times New Roman" pitchFamily="18" charset="0"/>
              </a:rPr>
              <a:t>“No offense taken,” I smiled</a:t>
            </a:r>
            <a:r>
              <a:rPr lang="en-US" sz="2200" dirty="0" smtClean="0">
                <a:latin typeface="+mj-lt"/>
                <a:cs typeface="Times New Roman" pitchFamily="18" charset="0"/>
              </a:rPr>
              <a:t>.</a:t>
            </a:r>
            <a:endParaRPr lang="en-US" b="1" dirty="0">
              <a:solidFill>
                <a:srgbClr val="CC0099"/>
              </a:solidFill>
              <a:cs typeface="+mn-cs"/>
            </a:endParaRPr>
          </a:p>
        </p:txBody>
      </p:sp>
    </p:spTree>
    <p:extLst>
      <p:ext uri="{BB962C8B-B14F-4D97-AF65-F5344CB8AC3E}">
        <p14:creationId xmlns:p14="http://schemas.microsoft.com/office/powerpoint/2010/main" val="120764516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762000" y="741363"/>
            <a:ext cx="83820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dirty="0">
                <a:solidFill>
                  <a:srgbClr val="C00000"/>
                </a:solidFill>
                <a:cs typeface="Times New Roman" pitchFamily="18" charset="0"/>
              </a:rPr>
              <a:t>3.  Eliciting the </a:t>
            </a:r>
            <a:r>
              <a:rPr lang="en-US" sz="2800" dirty="0" err="1">
                <a:solidFill>
                  <a:srgbClr val="C00000"/>
                </a:solidFill>
                <a:cs typeface="Times New Roman" pitchFamily="18" charset="0"/>
              </a:rPr>
              <a:t>pt’s</a:t>
            </a:r>
            <a:r>
              <a:rPr lang="en-US" sz="2800" dirty="0">
                <a:solidFill>
                  <a:srgbClr val="C00000"/>
                </a:solidFill>
                <a:cs typeface="Times New Roman" pitchFamily="18" charset="0"/>
              </a:rPr>
              <a:t> position or sentiments re the effects of the problem</a:t>
            </a:r>
            <a:r>
              <a:rPr lang="en-US" dirty="0">
                <a:solidFill>
                  <a:srgbClr val="C00000"/>
                </a:solidFill>
                <a:cs typeface="Times New Roman" pitchFamily="18" charset="0"/>
              </a:rPr>
              <a:t>	</a:t>
            </a:r>
            <a:endParaRPr lang="en-US" dirty="0">
              <a:solidFill>
                <a:srgbClr val="C00000"/>
              </a:solidFill>
              <a:latin typeface="Courier New" pitchFamily="49" charset="0"/>
              <a:cs typeface="Courier New" pitchFamily="49" charset="0"/>
            </a:endParaRPr>
          </a:p>
        </p:txBody>
      </p:sp>
      <p:sp>
        <p:nvSpPr>
          <p:cNvPr id="183299" name="Text Box 3"/>
          <p:cNvSpPr txBox="1">
            <a:spLocks noChangeArrowheads="1"/>
          </p:cNvSpPr>
          <p:nvPr/>
        </p:nvSpPr>
        <p:spPr bwMode="auto">
          <a:xfrm>
            <a:off x="762000" y="5105400"/>
            <a:ext cx="7924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dirty="0">
                <a:cs typeface="Times New Roman" pitchFamily="18" charset="0"/>
              </a:rPr>
              <a:t>Should elicit helpful and non-helpful effects of problem – pros and cons. </a:t>
            </a:r>
          </a:p>
          <a:p>
            <a:pPr eaLnBrk="1" hangingPunct="1">
              <a:spcBef>
                <a:spcPct val="50000"/>
              </a:spcBef>
            </a:pPr>
            <a:r>
              <a:rPr lang="en-US" dirty="0">
                <a:cs typeface="Times New Roman" pitchFamily="18" charset="0"/>
              </a:rPr>
              <a:t> </a:t>
            </a:r>
            <a:endParaRPr lang="en-US" dirty="0"/>
          </a:p>
        </p:txBody>
      </p:sp>
      <p:sp>
        <p:nvSpPr>
          <p:cNvPr id="183300" name="Text Box 4"/>
          <p:cNvSpPr txBox="1">
            <a:spLocks noChangeArrowheads="1"/>
          </p:cNvSpPr>
          <p:nvPr/>
        </p:nvSpPr>
        <p:spPr bwMode="auto">
          <a:xfrm>
            <a:off x="762000" y="2209800"/>
            <a:ext cx="7543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dirty="0">
                <a:cs typeface="Times New Roman" pitchFamily="18" charset="0"/>
              </a:rPr>
              <a:t>“Why do you think the problem is a problem?”</a:t>
            </a:r>
            <a:endParaRPr lang="en-US" dirty="0">
              <a:latin typeface="Courier New" pitchFamily="49" charset="0"/>
              <a:cs typeface="Courier New" pitchFamily="49" charset="0"/>
            </a:endParaRPr>
          </a:p>
          <a:p>
            <a:pPr eaLnBrk="1" hangingPunct="1">
              <a:spcBef>
                <a:spcPct val="50000"/>
              </a:spcBef>
            </a:pPr>
            <a:r>
              <a:rPr lang="en-US" dirty="0">
                <a:cs typeface="Times New Roman" pitchFamily="18" charset="0"/>
              </a:rPr>
              <a:t>“Are these (the problem’s) activities okay with you?”</a:t>
            </a:r>
            <a:endParaRPr lang="en-US" dirty="0">
              <a:latin typeface="Courier New" pitchFamily="49" charset="0"/>
              <a:cs typeface="Courier New" pitchFamily="49" charset="0"/>
            </a:endParaRPr>
          </a:p>
          <a:p>
            <a:pPr eaLnBrk="1" hangingPunct="1">
              <a:spcBef>
                <a:spcPct val="50000"/>
              </a:spcBef>
            </a:pPr>
            <a:r>
              <a:rPr lang="en-US" dirty="0">
                <a:cs typeface="Times New Roman" pitchFamily="18" charset="0"/>
              </a:rPr>
              <a:t>“Where do you stand on these outcomes?”</a:t>
            </a:r>
            <a:endParaRPr lang="en-US" dirty="0">
              <a:latin typeface="Courier New" pitchFamily="49" charset="0"/>
              <a:cs typeface="Courier New" pitchFamily="49" charset="0"/>
            </a:endParaRPr>
          </a:p>
          <a:p>
            <a:pPr eaLnBrk="1" hangingPunct="1">
              <a:spcBef>
                <a:spcPct val="50000"/>
              </a:spcBef>
            </a:pPr>
            <a:r>
              <a:rPr lang="en-US" dirty="0">
                <a:cs typeface="Times New Roman" pitchFamily="18" charset="0"/>
              </a:rPr>
              <a:t>“What’s it like for you?”</a:t>
            </a:r>
            <a:endParaRPr lang="en-US" dirty="0"/>
          </a:p>
        </p:txBody>
      </p:sp>
    </p:spTree>
    <p:extLst>
      <p:ext uri="{BB962C8B-B14F-4D97-AF65-F5344CB8AC3E}">
        <p14:creationId xmlns:p14="http://schemas.microsoft.com/office/powerpoint/2010/main" val="315530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838200" y="152400"/>
            <a:ext cx="73914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4400" dirty="0">
                <a:solidFill>
                  <a:srgbClr val="FFFFFF"/>
                </a:solidFill>
              </a:rPr>
              <a:t>        </a:t>
            </a:r>
            <a:r>
              <a:rPr lang="en-US" sz="4400" dirty="0">
                <a:solidFill>
                  <a:srgbClr val="000000"/>
                </a:solidFill>
              </a:rPr>
              <a:t> </a:t>
            </a:r>
            <a:r>
              <a:rPr lang="en-US" sz="4800" dirty="0">
                <a:solidFill>
                  <a:srgbClr val="000000"/>
                </a:solidFill>
              </a:rPr>
              <a:t>“How Doctors Think”</a:t>
            </a:r>
            <a:r>
              <a:rPr lang="en-US" sz="4400" dirty="0">
                <a:solidFill>
                  <a:srgbClr val="000000"/>
                </a:solidFill>
              </a:rPr>
              <a:t> </a:t>
            </a:r>
          </a:p>
          <a:p>
            <a:pPr eaLnBrk="1" hangingPunct="1">
              <a:spcBef>
                <a:spcPct val="50000"/>
              </a:spcBef>
            </a:pPr>
            <a:r>
              <a:rPr lang="en-US" dirty="0">
                <a:solidFill>
                  <a:srgbClr val="000000"/>
                </a:solidFill>
              </a:rPr>
              <a:t>   By Jerome </a:t>
            </a:r>
            <a:r>
              <a:rPr lang="en-US" dirty="0" err="1">
                <a:solidFill>
                  <a:srgbClr val="000000"/>
                </a:solidFill>
              </a:rPr>
              <a:t>Groopman</a:t>
            </a:r>
            <a:endParaRPr lang="en-US" dirty="0">
              <a:solidFill>
                <a:srgbClr val="000000"/>
              </a:solidFill>
            </a:endParaRPr>
          </a:p>
          <a:p>
            <a:pPr eaLnBrk="1" hangingPunct="1">
              <a:spcBef>
                <a:spcPct val="50000"/>
              </a:spcBef>
            </a:pPr>
            <a:endParaRPr lang="en-US" dirty="0">
              <a:solidFill>
                <a:srgbClr val="000000"/>
              </a:solidFill>
            </a:endParaRPr>
          </a:p>
          <a:p>
            <a:pPr eaLnBrk="1" hangingPunct="1">
              <a:spcBef>
                <a:spcPct val="50000"/>
              </a:spcBef>
            </a:pPr>
            <a:endParaRPr lang="en-US" dirty="0">
              <a:solidFill>
                <a:srgbClr val="FFFFFF"/>
              </a:solidFill>
            </a:endParaRPr>
          </a:p>
          <a:p>
            <a:pPr eaLnBrk="1" hangingPunct="1">
              <a:spcBef>
                <a:spcPct val="50000"/>
              </a:spcBef>
            </a:pPr>
            <a:endParaRPr lang="en-US" dirty="0">
              <a:solidFill>
                <a:srgbClr val="FFFFFF"/>
              </a:solidFill>
            </a:endParaRPr>
          </a:p>
          <a:p>
            <a:pPr eaLnBrk="1" hangingPunct="1">
              <a:spcBef>
                <a:spcPct val="50000"/>
              </a:spcBef>
            </a:pPr>
            <a:endParaRPr lang="en-US" dirty="0">
              <a:solidFill>
                <a:srgbClr val="FFFFFF"/>
              </a:solidFill>
            </a:endParaRPr>
          </a:p>
          <a:p>
            <a:pPr eaLnBrk="1" hangingPunct="1">
              <a:spcBef>
                <a:spcPct val="50000"/>
              </a:spcBef>
            </a:pPr>
            <a:endParaRPr lang="en-US" sz="2800" dirty="0">
              <a:solidFill>
                <a:srgbClr val="000000"/>
              </a:solidFill>
            </a:endParaRPr>
          </a:p>
          <a:p>
            <a:pPr eaLnBrk="1" hangingPunct="1">
              <a:spcBef>
                <a:spcPct val="50000"/>
              </a:spcBef>
            </a:pPr>
            <a:r>
              <a:rPr lang="en-US" sz="2800" dirty="0">
                <a:solidFill>
                  <a:srgbClr val="000000"/>
                </a:solidFill>
              </a:rPr>
              <a:t>Question: </a:t>
            </a:r>
            <a:r>
              <a:rPr lang="en-US" sz="2400" dirty="0">
                <a:solidFill>
                  <a:srgbClr val="000000"/>
                </a:solidFill>
              </a:rPr>
              <a:t>“On the average a physician will interrupt their patient describing his/her symptoms within </a:t>
            </a:r>
            <a:r>
              <a:rPr lang="en-US" sz="2400" b="1" dirty="0">
                <a:solidFill>
                  <a:srgbClr val="FF0000"/>
                </a:solidFill>
              </a:rPr>
              <a:t>???</a:t>
            </a:r>
            <a:r>
              <a:rPr lang="en-US" sz="2400" dirty="0">
                <a:solidFill>
                  <a:srgbClr val="5F5F5F"/>
                </a:solidFill>
              </a:rPr>
              <a:t> </a:t>
            </a:r>
            <a:r>
              <a:rPr lang="en-US" sz="2400" dirty="0">
                <a:solidFill>
                  <a:srgbClr val="000000"/>
                </a:solidFill>
              </a:rPr>
              <a:t>period of time?”</a:t>
            </a:r>
          </a:p>
          <a:p>
            <a:pPr eaLnBrk="1" hangingPunct="1">
              <a:spcBef>
                <a:spcPct val="50000"/>
              </a:spcBef>
            </a:pPr>
            <a:endParaRPr lang="en-US" sz="1800" dirty="0">
              <a:solidFill>
                <a:srgbClr val="FFFFFF"/>
              </a:solidFill>
            </a:endParaRPr>
          </a:p>
          <a:p>
            <a:pPr eaLnBrk="1" hangingPunct="1">
              <a:spcBef>
                <a:spcPct val="50000"/>
              </a:spcBef>
            </a:pPr>
            <a:endParaRPr lang="en-US" dirty="0">
              <a:solidFill>
                <a:srgbClr val="FFFFFF"/>
              </a:solidFill>
            </a:endParaRPr>
          </a:p>
          <a:p>
            <a:pPr eaLnBrk="1" hangingPunct="1">
              <a:spcBef>
                <a:spcPct val="50000"/>
              </a:spcBef>
            </a:pPr>
            <a:endParaRPr lang="en-US" dirty="0">
              <a:solidFill>
                <a:srgbClr val="FFFFFF"/>
              </a:solidFill>
            </a:endParaRPr>
          </a:p>
          <a:p>
            <a:pPr eaLnBrk="1" hangingPunct="1">
              <a:spcBef>
                <a:spcPct val="50000"/>
              </a:spcBef>
            </a:pPr>
            <a:endParaRPr lang="en-US" dirty="0">
              <a:solidFill>
                <a:srgbClr val="FFFFFF"/>
              </a:solidFill>
            </a:endParaRPr>
          </a:p>
        </p:txBody>
      </p:sp>
      <p:pic>
        <p:nvPicPr>
          <p:cNvPr id="66564" name="Picture 6" descr="C:\Documents and Settings\Mik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24000"/>
            <a:ext cx="14954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7738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381000" y="609600"/>
            <a:ext cx="8153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dirty="0">
                <a:solidFill>
                  <a:srgbClr val="C00000"/>
                </a:solidFill>
                <a:cs typeface="Times New Roman" pitchFamily="18" charset="0"/>
              </a:rPr>
              <a:t>4. Explaining one’s justification for his/her position/sentiment </a:t>
            </a:r>
          </a:p>
        </p:txBody>
      </p:sp>
      <p:sp>
        <p:nvSpPr>
          <p:cNvPr id="184324" name="Text Box 4"/>
          <p:cNvSpPr txBox="1">
            <a:spLocks noChangeArrowheads="1"/>
          </p:cNvSpPr>
          <p:nvPr/>
        </p:nvSpPr>
        <p:spPr bwMode="auto">
          <a:xfrm>
            <a:off x="381000" y="1981200"/>
            <a:ext cx="73152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625475" indent="-625475" eaLnBrk="1" hangingPunct="1">
              <a:spcBef>
                <a:spcPct val="50000"/>
              </a:spcBef>
            </a:pPr>
            <a:r>
              <a:rPr lang="en-US" dirty="0">
                <a:cs typeface="Times New Roman" pitchFamily="18" charset="0"/>
              </a:rPr>
              <a:t>e.g., “Why do you think </a:t>
            </a:r>
            <a:r>
              <a:rPr lang="en-US" dirty="0"/>
              <a:t>you’re taking this stand/position </a:t>
            </a:r>
            <a:r>
              <a:rPr lang="en-US" dirty="0">
                <a:cs typeface="Times New Roman" pitchFamily="18" charset="0"/>
              </a:rPr>
              <a:t>re the problems</a:t>
            </a:r>
            <a:r>
              <a:rPr lang="en-US" dirty="0"/>
              <a:t>?”;  “Why is this not okay (or okay)?” </a:t>
            </a:r>
          </a:p>
          <a:p>
            <a:pPr marL="625475" indent="-625475" eaLnBrk="1" hangingPunct="1">
              <a:spcBef>
                <a:spcPct val="50000"/>
              </a:spcBef>
            </a:pPr>
            <a:r>
              <a:rPr lang="en-US" dirty="0"/>
              <a:t>e.g., “Would you tell me a story about your life that would help me to understand why you would take this position re your problems</a:t>
            </a:r>
            <a:r>
              <a:rPr lang="en-US" dirty="0" smtClean="0"/>
              <a:t>?”</a:t>
            </a:r>
            <a:endParaRPr lang="en-US" dirty="0"/>
          </a:p>
        </p:txBody>
      </p:sp>
      <p:sp>
        <p:nvSpPr>
          <p:cNvPr id="5" name="Text Box 3"/>
          <p:cNvSpPr txBox="1">
            <a:spLocks noChangeArrowheads="1"/>
          </p:cNvSpPr>
          <p:nvPr/>
        </p:nvSpPr>
        <p:spPr bwMode="auto">
          <a:xfrm>
            <a:off x="594360" y="5029200"/>
            <a:ext cx="7620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buFont typeface="Wingdings" pitchFamily="2" charset="2"/>
              <a:buNone/>
            </a:pPr>
            <a:r>
              <a:rPr lang="en-US" dirty="0">
                <a:cs typeface="Times New Roman" pitchFamily="18" charset="0"/>
              </a:rPr>
              <a:t>Persons articulate what they value about their lives and identities; their longings, values, hopes, dreams, commitments; what is precious to them </a:t>
            </a:r>
            <a:endParaRPr lang="en-US" dirty="0"/>
          </a:p>
        </p:txBody>
      </p:sp>
    </p:spTree>
    <p:extLst>
      <p:ext uri="{BB962C8B-B14F-4D97-AF65-F5344CB8AC3E}">
        <p14:creationId xmlns:p14="http://schemas.microsoft.com/office/powerpoint/2010/main" val="113114872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31838" y="1295400"/>
            <a:ext cx="7848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ts val="600"/>
              </a:spcBef>
              <a:spcAft>
                <a:spcPts val="600"/>
              </a:spcAft>
            </a:pPr>
            <a:r>
              <a:rPr lang="en-US" dirty="0"/>
              <a:t>T:  “Do you like the fact that the Joker is beating your ass?” </a:t>
            </a:r>
          </a:p>
          <a:p>
            <a:pPr eaLnBrk="1" hangingPunct="1">
              <a:spcBef>
                <a:spcPts val="600"/>
              </a:spcBef>
              <a:spcAft>
                <a:spcPts val="600"/>
              </a:spcAft>
            </a:pPr>
            <a:r>
              <a:rPr lang="en-US" dirty="0">
                <a:solidFill>
                  <a:srgbClr val="C00000"/>
                </a:solidFill>
              </a:rPr>
              <a:t>C:  “Of course not.  That’s a stupid question!”</a:t>
            </a:r>
            <a:r>
              <a:rPr lang="en-US" dirty="0"/>
              <a:t> </a:t>
            </a:r>
          </a:p>
          <a:p>
            <a:pPr marL="396875" indent="-396875" eaLnBrk="1" hangingPunct="1">
              <a:spcBef>
                <a:spcPts val="600"/>
              </a:spcBef>
              <a:spcAft>
                <a:spcPts val="600"/>
              </a:spcAft>
            </a:pPr>
            <a:r>
              <a:rPr lang="en-US" dirty="0"/>
              <a:t>T:  “It may seem obvious to you, but some people are more resigned and aren’t up for a fight.” </a:t>
            </a:r>
          </a:p>
          <a:p>
            <a:pPr eaLnBrk="1" hangingPunct="1">
              <a:spcBef>
                <a:spcPts val="600"/>
              </a:spcBef>
              <a:spcAft>
                <a:spcPts val="600"/>
              </a:spcAft>
            </a:pPr>
            <a:r>
              <a:rPr lang="en-US" dirty="0">
                <a:solidFill>
                  <a:srgbClr val="C00000"/>
                </a:solidFill>
              </a:rPr>
              <a:t>C:  “Well, I’m a fighter.  I’m a fighter from way back!”   </a:t>
            </a:r>
          </a:p>
          <a:p>
            <a:pPr eaLnBrk="1" hangingPunct="1">
              <a:spcBef>
                <a:spcPts val="600"/>
              </a:spcBef>
              <a:spcAft>
                <a:spcPts val="600"/>
              </a:spcAft>
            </a:pPr>
            <a:r>
              <a:rPr lang="en-US" dirty="0"/>
              <a:t>T:  “Who taught you to fight?”   </a:t>
            </a:r>
          </a:p>
          <a:p>
            <a:pPr eaLnBrk="1" hangingPunct="1">
              <a:spcBef>
                <a:spcPts val="600"/>
              </a:spcBef>
              <a:spcAft>
                <a:spcPts val="600"/>
              </a:spcAft>
            </a:pPr>
            <a:r>
              <a:rPr lang="en-US" dirty="0">
                <a:solidFill>
                  <a:srgbClr val="C00000"/>
                </a:solidFill>
              </a:rPr>
              <a:t>Fred said his </a:t>
            </a:r>
            <a:r>
              <a:rPr lang="en-US" dirty="0" smtClean="0">
                <a:solidFill>
                  <a:srgbClr val="C00000"/>
                </a:solidFill>
              </a:rPr>
              <a:t>grandfather </a:t>
            </a:r>
            <a:r>
              <a:rPr lang="en-US" dirty="0">
                <a:solidFill>
                  <a:srgbClr val="C00000"/>
                </a:solidFill>
              </a:rPr>
              <a:t>was a Second Lieutenant in World War II.  I asked Fred several questions about his grandfather’s life, about why he joined the Armed Forces, about his bravery, what his fears might have been, how he might have felt going to battle.   </a:t>
            </a:r>
            <a:endParaRPr lang="en-US" dirty="0"/>
          </a:p>
        </p:txBody>
      </p:sp>
      <p:sp>
        <p:nvSpPr>
          <p:cNvPr id="3" name="TextBox 2"/>
          <p:cNvSpPr txBox="1"/>
          <p:nvPr/>
        </p:nvSpPr>
        <p:spPr>
          <a:xfrm>
            <a:off x="228600" y="228600"/>
            <a:ext cx="7848600" cy="707886"/>
          </a:xfrm>
          <a:prstGeom prst="rect">
            <a:avLst/>
          </a:prstGeom>
          <a:noFill/>
        </p:spPr>
        <p:txBody>
          <a:bodyPr>
            <a:spAutoFit/>
          </a:bodyPr>
          <a:lstStyle/>
          <a:p>
            <a:pPr>
              <a:defRPr/>
            </a:pPr>
            <a:r>
              <a:rPr lang="en-US" dirty="0">
                <a:solidFill>
                  <a:srgbClr val="C00000"/>
                </a:solidFill>
                <a:cs typeface="Times New Roman" pitchFamily="18" charset="0"/>
              </a:rPr>
              <a:t>Eliciting Fred’s position re the effects of the problem  and his justification for his position</a:t>
            </a:r>
            <a:r>
              <a:rPr lang="en-US" dirty="0">
                <a:solidFill>
                  <a:srgbClr val="C00000"/>
                </a:solidFill>
              </a:rPr>
              <a:t>:  </a:t>
            </a:r>
          </a:p>
        </p:txBody>
      </p:sp>
    </p:spTree>
    <p:extLst>
      <p:ext uri="{BB962C8B-B14F-4D97-AF65-F5344CB8AC3E}">
        <p14:creationId xmlns:p14="http://schemas.microsoft.com/office/powerpoint/2010/main" val="3014667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38200" y="609600"/>
            <a:ext cx="7848600"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ts val="600"/>
              </a:spcBef>
              <a:spcAft>
                <a:spcPts val="600"/>
              </a:spcAft>
            </a:pPr>
            <a:r>
              <a:rPr lang="en-US" dirty="0"/>
              <a:t>T:  “You aspire to be like him, you admire his bravery?” </a:t>
            </a:r>
          </a:p>
          <a:p>
            <a:pPr eaLnBrk="1" hangingPunct="1">
              <a:spcBef>
                <a:spcPts val="600"/>
              </a:spcBef>
              <a:spcAft>
                <a:spcPts val="600"/>
              </a:spcAft>
            </a:pPr>
            <a:r>
              <a:rPr lang="en-US" dirty="0">
                <a:solidFill>
                  <a:srgbClr val="C00000"/>
                </a:solidFill>
              </a:rPr>
              <a:t>C:  “Yeah.”  </a:t>
            </a:r>
            <a:r>
              <a:rPr lang="en-US" dirty="0"/>
              <a:t> </a:t>
            </a:r>
          </a:p>
          <a:p>
            <a:pPr marL="457200" indent="-457200" eaLnBrk="1" hangingPunct="1">
              <a:spcBef>
                <a:spcPts val="600"/>
              </a:spcBef>
              <a:spcAft>
                <a:spcPts val="600"/>
              </a:spcAft>
            </a:pPr>
            <a:r>
              <a:rPr lang="en-US" dirty="0"/>
              <a:t>T:  “What advice do you think the Second Lieutenant would have for how you can prevent the hearing loss from getting the upper hand in your life?”</a:t>
            </a:r>
          </a:p>
          <a:p>
            <a:pPr marL="457200" indent="-457200" eaLnBrk="1" hangingPunct="1">
              <a:spcBef>
                <a:spcPts val="600"/>
              </a:spcBef>
              <a:spcAft>
                <a:spcPts val="600"/>
              </a:spcAft>
            </a:pPr>
            <a:r>
              <a:rPr lang="en-US" dirty="0"/>
              <a:t> </a:t>
            </a:r>
            <a:r>
              <a:rPr lang="en-US" dirty="0">
                <a:solidFill>
                  <a:srgbClr val="C00000"/>
                </a:solidFill>
              </a:rPr>
              <a:t>C: “He would advise me to learn as much as you can about its weaknesses, its vulnerabilities.  And he’d make my wife stop calling me from the other room.”   </a:t>
            </a:r>
          </a:p>
          <a:p>
            <a:pPr marL="457200" indent="-457200" eaLnBrk="1" hangingPunct="1">
              <a:spcBef>
                <a:spcPts val="600"/>
              </a:spcBef>
              <a:spcAft>
                <a:spcPts val="600"/>
              </a:spcAft>
            </a:pPr>
            <a:r>
              <a:rPr lang="en-US" dirty="0"/>
              <a:t> T:   “A good start, but speaking of your wife, help me understand something.   You came to therapy to get Wilma off your back about hearing aids, but wouldn’t getting hearing aids be an effective weapon against the hearing loss?”</a:t>
            </a:r>
          </a:p>
          <a:p>
            <a:pPr eaLnBrk="1" hangingPunct="1"/>
            <a:endParaRPr lang="en-US" dirty="0"/>
          </a:p>
        </p:txBody>
      </p:sp>
    </p:spTree>
    <p:extLst>
      <p:ext uri="{BB962C8B-B14F-4D97-AF65-F5344CB8AC3E}">
        <p14:creationId xmlns:p14="http://schemas.microsoft.com/office/powerpoint/2010/main" val="1533666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3400" y="838200"/>
            <a:ext cx="80010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ts val="600"/>
              </a:spcBef>
              <a:spcAft>
                <a:spcPts val="600"/>
              </a:spcAft>
            </a:pPr>
            <a:r>
              <a:rPr lang="en-US" dirty="0">
                <a:solidFill>
                  <a:srgbClr val="C00000"/>
                </a:solidFill>
              </a:rPr>
              <a:t>C:  “Yeah, probably,” he said, somewhat hesitantly.</a:t>
            </a:r>
          </a:p>
          <a:p>
            <a:pPr eaLnBrk="1" hangingPunct="1">
              <a:spcBef>
                <a:spcPts val="600"/>
              </a:spcBef>
              <a:spcAft>
                <a:spcPts val="600"/>
              </a:spcAft>
            </a:pPr>
            <a:r>
              <a:rPr lang="en-US" dirty="0"/>
              <a:t>T:   “So why won’t you listen to her?” </a:t>
            </a:r>
          </a:p>
          <a:p>
            <a:pPr eaLnBrk="1" hangingPunct="1">
              <a:spcBef>
                <a:spcPts val="600"/>
              </a:spcBef>
              <a:spcAft>
                <a:spcPts val="600"/>
              </a:spcAft>
            </a:pPr>
            <a:r>
              <a:rPr lang="en-US" dirty="0">
                <a:solidFill>
                  <a:srgbClr val="C00000"/>
                </a:solidFill>
              </a:rPr>
              <a:t>C:  “I’ve always been stubborn.  I never want to lose a battle.”</a:t>
            </a:r>
          </a:p>
          <a:p>
            <a:pPr marL="457200" indent="-457200" eaLnBrk="1" hangingPunct="1">
              <a:spcBef>
                <a:spcPts val="600"/>
              </a:spcBef>
              <a:spcAft>
                <a:spcPts val="600"/>
              </a:spcAft>
            </a:pPr>
            <a:r>
              <a:rPr lang="en-US" dirty="0"/>
              <a:t>T:   “But the enemy is the hearing loss [motions to the hearing loss chair], not Wilma!   I bet that one of hearing loss’s tricks is to get you to fire artillery at your own forces!  In fact, the war is you and Wilma against the hearing loss!”  </a:t>
            </a:r>
          </a:p>
          <a:p>
            <a:pPr marL="457200" indent="-457200" eaLnBrk="1" hangingPunct="1">
              <a:spcBef>
                <a:spcPts val="600"/>
              </a:spcBef>
              <a:spcAft>
                <a:spcPts val="600"/>
              </a:spcAft>
            </a:pPr>
            <a:r>
              <a:rPr lang="en-US" dirty="0">
                <a:solidFill>
                  <a:srgbClr val="C00000"/>
                </a:solidFill>
              </a:rPr>
              <a:t>C:  “The hearing loss is very cunning,” while now nodding his head. </a:t>
            </a:r>
          </a:p>
          <a:p>
            <a:pPr marL="457200" indent="-457200" eaLnBrk="1" hangingPunct="1">
              <a:spcBef>
                <a:spcPts val="600"/>
              </a:spcBef>
              <a:spcAft>
                <a:spcPts val="600"/>
              </a:spcAft>
            </a:pPr>
            <a:r>
              <a:rPr lang="en-US" dirty="0"/>
              <a:t>T:   “Astute observation, Lieutenant!  How do you think </a:t>
            </a:r>
            <a:r>
              <a:rPr lang="en-US" dirty="0" smtClean="0"/>
              <a:t>you could </a:t>
            </a:r>
            <a:r>
              <a:rPr lang="en-US" dirty="0"/>
              <a:t>maneuver around  these forces of the hearing loss to </a:t>
            </a:r>
            <a:r>
              <a:rPr lang="en-US" dirty="0" smtClean="0"/>
              <a:t>win the battle?”</a:t>
            </a:r>
            <a:r>
              <a:rPr lang="en-US" dirty="0"/>
              <a:t> </a:t>
            </a:r>
          </a:p>
        </p:txBody>
      </p:sp>
    </p:spTree>
    <p:extLst>
      <p:ext uri="{BB962C8B-B14F-4D97-AF65-F5344CB8AC3E}">
        <p14:creationId xmlns:p14="http://schemas.microsoft.com/office/powerpoint/2010/main" val="156014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1524000"/>
            <a:ext cx="83058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457200" indent="-457200" eaLnBrk="1" hangingPunct="1">
              <a:spcBef>
                <a:spcPts val="600"/>
              </a:spcBef>
              <a:spcAft>
                <a:spcPts val="600"/>
              </a:spcAft>
            </a:pPr>
            <a:r>
              <a:rPr lang="en-US" dirty="0">
                <a:solidFill>
                  <a:srgbClr val="C00000"/>
                </a:solidFill>
              </a:rPr>
              <a:t>C:  “Shock and awe!” he yelled, now enjoying this discussion.  “Regime change!  I can blow hearing loss out of the water!” </a:t>
            </a:r>
            <a:r>
              <a:rPr lang="en-US" dirty="0" smtClean="0">
                <a:solidFill>
                  <a:srgbClr val="C00000"/>
                </a:solidFill>
              </a:rPr>
              <a:t>Fred/the </a:t>
            </a:r>
            <a:r>
              <a:rPr lang="en-US" dirty="0">
                <a:solidFill>
                  <a:srgbClr val="C00000"/>
                </a:solidFill>
              </a:rPr>
              <a:t>Lieutenant proclaimed.   </a:t>
            </a:r>
          </a:p>
          <a:p>
            <a:pPr marL="457200" indent="-457200" eaLnBrk="1" hangingPunct="1">
              <a:spcBef>
                <a:spcPts val="600"/>
              </a:spcBef>
              <a:spcAft>
                <a:spcPts val="600"/>
              </a:spcAft>
            </a:pPr>
            <a:r>
              <a:rPr lang="en-US" dirty="0"/>
              <a:t>T:   </a:t>
            </a:r>
            <a:r>
              <a:rPr lang="en-US" dirty="0" smtClean="0"/>
              <a:t>“Can </a:t>
            </a:r>
            <a:r>
              <a:rPr lang="en-US" dirty="0"/>
              <a:t>the three of you [Fred, Wilma, &amp; the Lieutenant] be ready to present a comprehensive battle plan in my office tomorrow at 18-hundred hours?”</a:t>
            </a:r>
          </a:p>
          <a:p>
            <a:pPr eaLnBrk="1" hangingPunct="1">
              <a:spcBef>
                <a:spcPts val="600"/>
              </a:spcBef>
              <a:spcAft>
                <a:spcPts val="600"/>
              </a:spcAft>
            </a:pPr>
            <a:r>
              <a:rPr lang="en-US" dirty="0">
                <a:solidFill>
                  <a:srgbClr val="C00000"/>
                </a:solidFill>
              </a:rPr>
              <a:t>C:  “Aye </a:t>
            </a:r>
            <a:r>
              <a:rPr lang="en-US" dirty="0" err="1">
                <a:solidFill>
                  <a:srgbClr val="C00000"/>
                </a:solidFill>
              </a:rPr>
              <a:t>aye</a:t>
            </a:r>
            <a:r>
              <a:rPr lang="en-US" dirty="0">
                <a:solidFill>
                  <a:srgbClr val="C00000"/>
                </a:solidFill>
              </a:rPr>
              <a:t> sir!”, Fred saluted.   </a:t>
            </a:r>
            <a:r>
              <a:rPr lang="en-US" sz="2000" dirty="0">
                <a:solidFill>
                  <a:srgbClr val="C00000"/>
                </a:solidFill>
              </a:rPr>
              <a:t> </a:t>
            </a:r>
          </a:p>
        </p:txBody>
      </p:sp>
    </p:spTree>
    <p:extLst>
      <p:ext uri="{BB962C8B-B14F-4D97-AF65-F5344CB8AC3E}">
        <p14:creationId xmlns:p14="http://schemas.microsoft.com/office/powerpoint/2010/main" val="1543254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609600" y="8382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ts val="600"/>
              </a:spcBef>
              <a:spcAft>
                <a:spcPts val="600"/>
              </a:spcAft>
            </a:pPr>
            <a:r>
              <a:rPr lang="en-US"/>
              <a:t>At 18-hundred hours, we formulated the battle plan  </a:t>
            </a:r>
          </a:p>
        </p:txBody>
      </p:sp>
      <p:sp>
        <p:nvSpPr>
          <p:cNvPr id="36867" name="TextBox 2"/>
          <p:cNvSpPr txBox="1">
            <a:spLocks noChangeArrowheads="1"/>
          </p:cNvSpPr>
          <p:nvPr/>
        </p:nvSpPr>
        <p:spPr bwMode="auto">
          <a:xfrm>
            <a:off x="838200" y="1981200"/>
            <a:ext cx="7620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342900" indent="-342900" eaLnBrk="1" hangingPunct="1">
              <a:spcBef>
                <a:spcPts val="1200"/>
              </a:spcBef>
              <a:spcAft>
                <a:spcPts val="1200"/>
              </a:spcAft>
              <a:buFont typeface="Wingdings" pitchFamily="2" charset="2"/>
              <a:buChar char="q"/>
              <a:defRPr/>
            </a:pPr>
            <a:r>
              <a:rPr lang="en-US" dirty="0" smtClean="0"/>
              <a:t>An audiological evaluation to learn more about the hearing loss (“ reconnaissance mission”);</a:t>
            </a:r>
          </a:p>
          <a:p>
            <a:pPr marL="342900" indent="-342900" eaLnBrk="1" hangingPunct="1">
              <a:spcBef>
                <a:spcPts val="1200"/>
              </a:spcBef>
              <a:spcAft>
                <a:spcPts val="1200"/>
              </a:spcAft>
              <a:buFont typeface="Wingdings" pitchFamily="2" charset="2"/>
              <a:buChar char="q"/>
              <a:defRPr/>
            </a:pPr>
            <a:r>
              <a:rPr lang="en-US" dirty="0" smtClean="0"/>
              <a:t>Putting aside monies to purchase hearing aids (“weaponry”) and batteries (“ammunition”);</a:t>
            </a:r>
          </a:p>
          <a:p>
            <a:pPr marL="342900" indent="-342900" eaLnBrk="1" hangingPunct="1">
              <a:spcBef>
                <a:spcPts val="1200"/>
              </a:spcBef>
              <a:spcAft>
                <a:spcPts val="1200"/>
              </a:spcAft>
              <a:buFont typeface="Wingdings" pitchFamily="2" charset="2"/>
              <a:buChar char="q"/>
              <a:defRPr/>
            </a:pPr>
            <a:r>
              <a:rPr lang="en-US" dirty="0" smtClean="0"/>
              <a:t>Taking speech reading classes (“combat training”);</a:t>
            </a:r>
          </a:p>
          <a:p>
            <a:pPr marL="342900" indent="-342900" eaLnBrk="1" hangingPunct="1">
              <a:spcBef>
                <a:spcPts val="1200"/>
              </a:spcBef>
              <a:spcAft>
                <a:spcPts val="1200"/>
              </a:spcAft>
              <a:buFont typeface="Wingdings" pitchFamily="2" charset="2"/>
              <a:buChar char="q"/>
              <a:defRPr/>
            </a:pPr>
            <a:r>
              <a:rPr lang="en-US" dirty="0" smtClean="0"/>
              <a:t>Taking an introductory sign class (“more combat training”);</a:t>
            </a:r>
          </a:p>
          <a:p>
            <a:pPr marL="342900" indent="-342900" eaLnBrk="1" hangingPunct="1">
              <a:spcBef>
                <a:spcPts val="1200"/>
              </a:spcBef>
              <a:spcAft>
                <a:spcPts val="1200"/>
              </a:spcAft>
              <a:buFont typeface="Wingdings" pitchFamily="2" charset="2"/>
              <a:buChar char="q"/>
              <a:defRPr/>
            </a:pPr>
            <a:r>
              <a:rPr lang="en-US" dirty="0" smtClean="0"/>
              <a:t>Negotiating communication rules (“code of conduct”).</a:t>
            </a:r>
          </a:p>
        </p:txBody>
      </p:sp>
    </p:spTree>
    <p:extLst>
      <p:ext uri="{BB962C8B-B14F-4D97-AF65-F5344CB8AC3E}">
        <p14:creationId xmlns:p14="http://schemas.microsoft.com/office/powerpoint/2010/main" val="165909574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566738" y="228600"/>
            <a:ext cx="34718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a:solidFill>
                  <a:schemeClr val="bg1"/>
                </a:solidFill>
              </a:rPr>
              <a:t>More thoughts on externalization of HL</a:t>
            </a:r>
          </a:p>
        </p:txBody>
      </p:sp>
      <p:sp>
        <p:nvSpPr>
          <p:cNvPr id="3" name="Oval 2"/>
          <p:cNvSpPr/>
          <p:nvPr/>
        </p:nvSpPr>
        <p:spPr>
          <a:xfrm>
            <a:off x="4111625" y="152400"/>
            <a:ext cx="1146175" cy="83820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Isosceles Triangle 3"/>
          <p:cNvSpPr/>
          <p:nvPr/>
        </p:nvSpPr>
        <p:spPr>
          <a:xfrm>
            <a:off x="4114800" y="990600"/>
            <a:ext cx="1143000" cy="762000"/>
          </a:xfrm>
          <a:prstGeom prst="triangl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ight Arrow 4"/>
          <p:cNvSpPr/>
          <p:nvPr/>
        </p:nvSpPr>
        <p:spPr>
          <a:xfrm>
            <a:off x="5257800" y="895350"/>
            <a:ext cx="762000" cy="1905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6248400" y="706438"/>
            <a:ext cx="990600" cy="51435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4039" name="TextBox 7"/>
          <p:cNvSpPr txBox="1">
            <a:spLocks noChangeArrowheads="1"/>
          </p:cNvSpPr>
          <p:nvPr/>
        </p:nvSpPr>
        <p:spPr bwMode="auto">
          <a:xfrm>
            <a:off x="4470400" y="371475"/>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a:solidFill>
                  <a:srgbClr val="000000"/>
                </a:solidFill>
              </a:rPr>
              <a:t>Pt</a:t>
            </a:r>
          </a:p>
        </p:txBody>
      </p:sp>
      <p:sp>
        <p:nvSpPr>
          <p:cNvPr id="44040" name="TextBox 8"/>
          <p:cNvSpPr txBox="1">
            <a:spLocks noChangeArrowheads="1"/>
          </p:cNvSpPr>
          <p:nvPr/>
        </p:nvSpPr>
        <p:spPr bwMode="auto">
          <a:xfrm>
            <a:off x="4114800" y="1698625"/>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600">
                <a:solidFill>
                  <a:srgbClr val="000000"/>
                </a:solidFill>
              </a:rPr>
              <a:t>Audiologist</a:t>
            </a:r>
          </a:p>
        </p:txBody>
      </p:sp>
      <p:sp>
        <p:nvSpPr>
          <p:cNvPr id="44041" name="TextBox 10"/>
          <p:cNvSpPr txBox="1">
            <a:spLocks noChangeArrowheads="1"/>
          </p:cNvSpPr>
          <p:nvPr/>
        </p:nvSpPr>
        <p:spPr bwMode="auto">
          <a:xfrm>
            <a:off x="5905500" y="766763"/>
            <a:ext cx="167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800">
                <a:solidFill>
                  <a:srgbClr val="000000"/>
                </a:solidFill>
              </a:rPr>
              <a:t>The HL</a:t>
            </a:r>
          </a:p>
        </p:txBody>
      </p:sp>
      <p:cxnSp>
        <p:nvCxnSpPr>
          <p:cNvPr id="6" name="Straight Connector 5"/>
          <p:cNvCxnSpPr/>
          <p:nvPr/>
        </p:nvCxnSpPr>
        <p:spPr>
          <a:xfrm flipV="1">
            <a:off x="41275" y="2362200"/>
            <a:ext cx="9067800" cy="381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4043" name="TextBox 9"/>
          <p:cNvSpPr txBox="1">
            <a:spLocks noChangeArrowheads="1"/>
          </p:cNvSpPr>
          <p:nvPr/>
        </p:nvSpPr>
        <p:spPr bwMode="auto">
          <a:xfrm>
            <a:off x="566738" y="2667000"/>
            <a:ext cx="8120062"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ts val="1200"/>
              </a:spcBef>
              <a:spcAft>
                <a:spcPts val="1200"/>
              </a:spcAft>
            </a:pPr>
            <a:r>
              <a:rPr lang="en-US" dirty="0"/>
              <a:t>Expands audiologist-</a:t>
            </a:r>
            <a:r>
              <a:rPr lang="en-US" dirty="0" err="1"/>
              <a:t>pt</a:t>
            </a:r>
            <a:r>
              <a:rPr lang="en-US" dirty="0"/>
              <a:t> relationship to include psychological factors with low risk of opening a “can of worms.”</a:t>
            </a:r>
          </a:p>
          <a:p>
            <a:pPr eaLnBrk="1" hangingPunct="1">
              <a:spcBef>
                <a:spcPts val="1200"/>
              </a:spcBef>
              <a:spcAft>
                <a:spcPts val="1200"/>
              </a:spcAft>
            </a:pPr>
            <a:r>
              <a:rPr lang="en-US" dirty="0">
                <a:solidFill>
                  <a:srgbClr val="C00000"/>
                </a:solidFill>
              </a:rPr>
              <a:t>The development of an account of the tactics and strategies of power employed by the externalized problem has the effect of reducing its </a:t>
            </a:r>
            <a:r>
              <a:rPr lang="en-US" dirty="0" smtClean="0">
                <a:solidFill>
                  <a:srgbClr val="C00000"/>
                </a:solidFill>
              </a:rPr>
              <a:t>power.</a:t>
            </a:r>
            <a:endParaRPr lang="en-US" dirty="0">
              <a:solidFill>
                <a:srgbClr val="C00000"/>
              </a:solidFill>
            </a:endParaRPr>
          </a:p>
          <a:p>
            <a:pPr eaLnBrk="1" hangingPunct="1">
              <a:spcBef>
                <a:spcPts val="1200"/>
              </a:spcBef>
              <a:spcAft>
                <a:spcPts val="1200"/>
              </a:spcAft>
            </a:pPr>
            <a:r>
              <a:rPr lang="en-US" dirty="0"/>
              <a:t>If a person’s relationship with the problem becomes more clearly defined, as it does in externalizing conversations, a range of possibilities become available to revise this relationship.</a:t>
            </a:r>
          </a:p>
        </p:txBody>
      </p:sp>
    </p:spTree>
    <p:extLst>
      <p:ext uri="{BB962C8B-B14F-4D97-AF65-F5344CB8AC3E}">
        <p14:creationId xmlns:p14="http://schemas.microsoft.com/office/powerpoint/2010/main" val="13550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uiExpand="1"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1027"/>
          <p:cNvSpPr txBox="1">
            <a:spLocks noChangeArrowheads="1"/>
          </p:cNvSpPr>
          <p:nvPr/>
        </p:nvSpPr>
        <p:spPr bwMode="auto">
          <a:xfrm>
            <a:off x="873125" y="3352800"/>
            <a:ext cx="8077200" cy="240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30000"/>
              </a:spcBef>
            </a:pPr>
            <a:r>
              <a:rPr lang="en-US" sz="2800" dirty="0" smtClean="0">
                <a:solidFill>
                  <a:srgbClr val="C00000"/>
                </a:solidFill>
                <a:cs typeface="Courier New" pitchFamily="49" charset="0"/>
              </a:rPr>
              <a:t>Spread:  </a:t>
            </a:r>
            <a:r>
              <a:rPr lang="en-US" sz="2800" dirty="0" smtClean="0">
                <a:cs typeface="Courier New" pitchFamily="49" charset="0"/>
              </a:rPr>
              <a:t>How </a:t>
            </a:r>
            <a:r>
              <a:rPr lang="en-US" sz="2800" dirty="0">
                <a:cs typeface="Courier New" pitchFamily="49" charset="0"/>
              </a:rPr>
              <a:t>much a disabled person views that disability as impeding, not </a:t>
            </a:r>
            <a:r>
              <a:rPr lang="en-US" sz="2800" i="1" dirty="0">
                <a:cs typeface="Courier New" pitchFamily="49" charset="0"/>
              </a:rPr>
              <a:t>some</a:t>
            </a:r>
            <a:r>
              <a:rPr lang="en-US" sz="2800" dirty="0">
                <a:cs typeface="Courier New" pitchFamily="49" charset="0"/>
              </a:rPr>
              <a:t> aspects but </a:t>
            </a:r>
            <a:r>
              <a:rPr lang="en-US" sz="2800" i="1" dirty="0">
                <a:cs typeface="Courier New" pitchFamily="49" charset="0"/>
              </a:rPr>
              <a:t>all aspects</a:t>
            </a:r>
            <a:r>
              <a:rPr lang="en-US" sz="2800" dirty="0">
                <a:cs typeface="Courier New" pitchFamily="49" charset="0"/>
              </a:rPr>
              <a:t> of his/her functioning and </a:t>
            </a:r>
            <a:r>
              <a:rPr lang="en-US" sz="2800" i="1" dirty="0">
                <a:cs typeface="Courier New" pitchFamily="49" charset="0"/>
              </a:rPr>
              <a:t>being</a:t>
            </a:r>
            <a:r>
              <a:rPr lang="en-US" sz="2800" dirty="0">
                <a:cs typeface="Courier New" pitchFamily="49" charset="0"/>
              </a:rPr>
              <a:t> </a:t>
            </a:r>
            <a:endParaRPr lang="en-US" sz="2800" dirty="0" smtClean="0">
              <a:cs typeface="Courier New" pitchFamily="49" charset="0"/>
            </a:endParaRPr>
          </a:p>
          <a:p>
            <a:pPr eaLnBrk="1" hangingPunct="1">
              <a:spcBef>
                <a:spcPct val="30000"/>
              </a:spcBef>
            </a:pPr>
            <a:endParaRPr lang="en-US" sz="2800" dirty="0"/>
          </a:p>
          <a:p>
            <a:pPr eaLnBrk="1" hangingPunct="1">
              <a:spcBef>
                <a:spcPct val="50000"/>
              </a:spcBef>
            </a:pPr>
            <a:r>
              <a:rPr lang="en-US" sz="2000" dirty="0"/>
              <a:t>Beatrice Wright (1960)  Physical disability: a Psychological </a:t>
            </a:r>
            <a:r>
              <a:rPr lang="en-US" sz="2000" dirty="0" smtClean="0"/>
              <a:t>Approach</a:t>
            </a:r>
            <a:endParaRPr lang="en-US" sz="2000" dirty="0"/>
          </a:p>
        </p:txBody>
      </p:sp>
      <p:sp>
        <p:nvSpPr>
          <p:cNvPr id="65540" name="TextBox 4"/>
          <p:cNvSpPr txBox="1">
            <a:spLocks noChangeArrowheads="1"/>
          </p:cNvSpPr>
          <p:nvPr/>
        </p:nvSpPr>
        <p:spPr bwMode="auto">
          <a:xfrm>
            <a:off x="381000" y="596900"/>
            <a:ext cx="8569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3200" dirty="0">
                <a:solidFill>
                  <a:srgbClr val="C00000"/>
                </a:solidFill>
              </a:rPr>
              <a:t>Externalizing conversations </a:t>
            </a:r>
            <a:r>
              <a:rPr lang="en-US" sz="3200" dirty="0" smtClean="0">
                <a:solidFill>
                  <a:srgbClr val="C00000"/>
                </a:solidFill>
              </a:rPr>
              <a:t>(viewing oneself as separate from the HL) reduce </a:t>
            </a:r>
            <a:r>
              <a:rPr lang="en-US" sz="3200" dirty="0">
                <a:solidFill>
                  <a:srgbClr val="C00000"/>
                </a:solidFill>
              </a:rPr>
              <a:t>the </a:t>
            </a:r>
          </a:p>
          <a:p>
            <a:pPr algn="ctr" eaLnBrk="1" hangingPunct="1"/>
            <a:r>
              <a:rPr lang="en-US" sz="3200" dirty="0">
                <a:solidFill>
                  <a:srgbClr val="C00000"/>
                </a:solidFill>
              </a:rPr>
              <a:t>spread of HL</a:t>
            </a:r>
          </a:p>
        </p:txBody>
      </p:sp>
    </p:spTree>
    <p:extLst>
      <p:ext uri="{BB962C8B-B14F-4D97-AF65-F5344CB8AC3E}">
        <p14:creationId xmlns:p14="http://schemas.microsoft.com/office/powerpoint/2010/main" val="417836565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026"/>
          <p:cNvSpPr txBox="1">
            <a:spLocks noChangeArrowheads="1"/>
          </p:cNvSpPr>
          <p:nvPr/>
        </p:nvSpPr>
        <p:spPr bwMode="auto">
          <a:xfrm>
            <a:off x="990600" y="838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endParaRPr lang="en-US" sz="3200" b="1">
              <a:latin typeface="Arial" charset="0"/>
            </a:endParaRPr>
          </a:p>
        </p:txBody>
      </p:sp>
      <p:pic>
        <p:nvPicPr>
          <p:cNvPr id="66563" name="Picture 1027" descr="C:\WINDOWS\Desktop\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 y="1676400"/>
            <a:ext cx="3581400" cy="30416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6564" name="Text Box 1028"/>
          <p:cNvSpPr txBox="1">
            <a:spLocks noChangeArrowheads="1"/>
          </p:cNvSpPr>
          <p:nvPr/>
        </p:nvSpPr>
        <p:spPr bwMode="auto">
          <a:xfrm>
            <a:off x="609600" y="22860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3200">
                <a:latin typeface="Arial" charset="0"/>
              </a:rPr>
              <a:t>Two examples of high degree of spread</a:t>
            </a:r>
          </a:p>
        </p:txBody>
      </p:sp>
      <p:pic>
        <p:nvPicPr>
          <p:cNvPr id="66565" name="Picture 1029" descr="c:\windows\TEMP\\msotw9_temp0.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360" y="1689100"/>
            <a:ext cx="35052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Text Box 1030"/>
          <p:cNvSpPr txBox="1">
            <a:spLocks noChangeArrowheads="1"/>
          </p:cNvSpPr>
          <p:nvPr/>
        </p:nvSpPr>
        <p:spPr bwMode="auto">
          <a:xfrm>
            <a:off x="861060" y="5242719"/>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3200" b="1" dirty="0">
                <a:latin typeface="Arial" charset="0"/>
              </a:rPr>
              <a:t>   5-year old                        6-year old</a:t>
            </a:r>
          </a:p>
        </p:txBody>
      </p:sp>
    </p:spTree>
    <p:extLst>
      <p:ext uri="{BB962C8B-B14F-4D97-AF65-F5344CB8AC3E}">
        <p14:creationId xmlns:p14="http://schemas.microsoft.com/office/powerpoint/2010/main" val="77719160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Documents and Settings\Mike\Desktop\large Jason's HL mon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214788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1295400" y="4770438"/>
            <a:ext cx="611028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2800" dirty="0">
                <a:solidFill>
                  <a:srgbClr val="C00000"/>
                </a:solidFill>
                <a:cs typeface="Times New Roman" pitchFamily="18" charset="0"/>
              </a:rPr>
              <a:t>“The HL is a mean, green, strong, pointy-eared monster. . .   I’m not sure what he wants. . .  He wants me to hear worse.”</a:t>
            </a:r>
            <a:endParaRPr lang="en-US" sz="2800" dirty="0">
              <a:solidFill>
                <a:srgbClr val="C00000"/>
              </a:solidFill>
            </a:endParaRPr>
          </a:p>
        </p:txBody>
      </p:sp>
      <p:sp>
        <p:nvSpPr>
          <p:cNvPr id="126981" name="Text Box 5"/>
          <p:cNvSpPr txBox="1">
            <a:spLocks noChangeArrowheads="1"/>
          </p:cNvSpPr>
          <p:nvPr/>
        </p:nvSpPr>
        <p:spPr bwMode="auto">
          <a:xfrm>
            <a:off x="685800" y="228600"/>
            <a:ext cx="7315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defRPr/>
            </a:pPr>
            <a:r>
              <a:rPr lang="en-US" sz="3200" dirty="0">
                <a:cs typeface="+mn-cs"/>
              </a:rPr>
              <a:t>Low degree of spread:  </a:t>
            </a:r>
            <a:endParaRPr lang="en-US" sz="3200" dirty="0" smtClean="0">
              <a:cs typeface="+mn-cs"/>
            </a:endParaRPr>
          </a:p>
          <a:p>
            <a:pPr algn="ctr">
              <a:spcBef>
                <a:spcPts val="0"/>
              </a:spcBef>
              <a:defRPr/>
            </a:pPr>
            <a:r>
              <a:rPr lang="en-US" sz="3200" dirty="0" smtClean="0">
                <a:cs typeface="+mn-cs"/>
              </a:rPr>
              <a:t>e.g</a:t>
            </a:r>
            <a:r>
              <a:rPr lang="en-US" sz="3200" dirty="0">
                <a:cs typeface="+mn-cs"/>
              </a:rPr>
              <a:t>., </a:t>
            </a:r>
            <a:r>
              <a:rPr lang="en-US" sz="3200" dirty="0"/>
              <a:t>9 y/o Jason </a:t>
            </a:r>
            <a:endParaRPr lang="en-US" sz="3200" dirty="0">
              <a:cs typeface="+mn-cs"/>
            </a:endParaRPr>
          </a:p>
        </p:txBody>
      </p:sp>
      <p:sp>
        <p:nvSpPr>
          <p:cNvPr id="67589" name="Line 6"/>
          <p:cNvSpPr>
            <a:spLocks noChangeShapeType="1"/>
          </p:cNvSpPr>
          <p:nvPr/>
        </p:nvSpPr>
        <p:spPr bwMode="auto">
          <a:xfrm>
            <a:off x="0" y="1447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1" name="TextBox 1"/>
          <p:cNvSpPr txBox="1">
            <a:spLocks noChangeArrowheads="1"/>
          </p:cNvSpPr>
          <p:nvPr/>
        </p:nvSpPr>
        <p:spPr bwMode="auto">
          <a:xfrm>
            <a:off x="5486400" y="2693670"/>
            <a:ext cx="213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3600" dirty="0" smtClean="0">
                <a:solidFill>
                  <a:srgbClr val="C00000"/>
                </a:solidFill>
              </a:rPr>
              <a:t>The </a:t>
            </a:r>
            <a:r>
              <a:rPr lang="en-US" sz="3600" dirty="0">
                <a:solidFill>
                  <a:srgbClr val="C00000"/>
                </a:solidFill>
              </a:rPr>
              <a:t>HL</a:t>
            </a:r>
          </a:p>
        </p:txBody>
      </p:sp>
    </p:spTree>
    <p:extLst>
      <p:ext uri="{BB962C8B-B14F-4D97-AF65-F5344CB8AC3E}">
        <p14:creationId xmlns:p14="http://schemas.microsoft.com/office/powerpoint/2010/main" val="2380057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1478280" y="1752600"/>
            <a:ext cx="6477000" cy="2569934"/>
          </a:xfrm>
          <a:prstGeom prst="rect">
            <a:avLst/>
          </a:prstGeom>
        </p:spPr>
        <p:txBody>
          <a:bodyPr wrap="square">
            <a:spAutoFit/>
          </a:bodyPr>
          <a:lstStyle/>
          <a:p>
            <a:pPr lvl="0"/>
            <a:r>
              <a:rPr lang="en-US" sz="2800" dirty="0" smtClean="0"/>
              <a:t>According </a:t>
            </a:r>
            <a:r>
              <a:rPr lang="en-US" sz="2800" dirty="0"/>
              <a:t>to Jerome </a:t>
            </a:r>
            <a:r>
              <a:rPr lang="en-US" sz="2800" dirty="0" err="1"/>
              <a:t>Groopman</a:t>
            </a:r>
            <a:r>
              <a:rPr lang="en-US" sz="2800" dirty="0"/>
              <a:t> in “How Doctors Think” a doctor interrupts his/her patient after an average of how long?</a:t>
            </a:r>
          </a:p>
          <a:p>
            <a:r>
              <a:rPr lang="en-US" dirty="0"/>
              <a:t> </a:t>
            </a:r>
          </a:p>
          <a:p>
            <a:pPr lvl="0">
              <a:spcBef>
                <a:spcPts val="600"/>
              </a:spcBef>
              <a:spcAft>
                <a:spcPts val="600"/>
              </a:spcAft>
            </a:pPr>
            <a:r>
              <a:rPr lang="en-US" sz="2400" dirty="0"/>
              <a:t> </a:t>
            </a:r>
          </a:p>
        </p:txBody>
      </p:sp>
    </p:spTree>
    <p:extLst>
      <p:ext uri="{BB962C8B-B14F-4D97-AF65-F5344CB8AC3E}">
        <p14:creationId xmlns:p14="http://schemas.microsoft.com/office/powerpoint/2010/main" val="137137157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701040" y="990600"/>
            <a:ext cx="8001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746125" indent="-746125" eaLnBrk="1" hangingPunct="1">
              <a:spcBef>
                <a:spcPct val="50000"/>
              </a:spcBef>
            </a:pPr>
            <a:r>
              <a:rPr lang="en-US" dirty="0" smtClean="0">
                <a:solidFill>
                  <a:srgbClr val="C00000"/>
                </a:solidFill>
                <a:latin typeface="+mj-lt"/>
                <a:cs typeface="Times New Roman" pitchFamily="18" charset="0"/>
              </a:rPr>
              <a:t>J:      “It’s </a:t>
            </a:r>
            <a:r>
              <a:rPr lang="en-US" dirty="0">
                <a:solidFill>
                  <a:srgbClr val="C00000"/>
                </a:solidFill>
                <a:latin typeface="+mj-lt"/>
                <a:cs typeface="Times New Roman" pitchFamily="18" charset="0"/>
              </a:rPr>
              <a:t>strong, real mean and will take over my </a:t>
            </a:r>
            <a:r>
              <a:rPr lang="en-US" dirty="0" smtClean="0">
                <a:solidFill>
                  <a:srgbClr val="C00000"/>
                </a:solidFill>
                <a:latin typeface="+mj-lt"/>
                <a:cs typeface="Times New Roman" pitchFamily="18" charset="0"/>
              </a:rPr>
              <a:t>ears,” Jason said.</a:t>
            </a:r>
            <a:r>
              <a:rPr lang="en-US" dirty="0">
                <a:solidFill>
                  <a:srgbClr val="C00000"/>
                </a:solidFill>
                <a:latin typeface="+mj-lt"/>
                <a:cs typeface="Times New Roman" pitchFamily="18" charset="0"/>
              </a:rPr>
              <a:t> </a:t>
            </a:r>
            <a:endParaRPr lang="en-US" dirty="0">
              <a:solidFill>
                <a:srgbClr val="C00000"/>
              </a:solidFill>
              <a:latin typeface="+mj-lt"/>
              <a:cs typeface="Courier New" pitchFamily="49" charset="0"/>
            </a:endParaRPr>
          </a:p>
          <a:p>
            <a:pPr marL="746125" indent="-746125" eaLnBrk="1" hangingPunct="1">
              <a:spcBef>
                <a:spcPct val="50000"/>
              </a:spcBef>
            </a:pPr>
            <a:r>
              <a:rPr lang="en-US" dirty="0" smtClean="0">
                <a:solidFill>
                  <a:srgbClr val="000000"/>
                </a:solidFill>
                <a:latin typeface="+mj-lt"/>
                <a:cs typeface="Times New Roman" pitchFamily="18" charset="0"/>
              </a:rPr>
              <a:t>MH:  “What </a:t>
            </a:r>
            <a:r>
              <a:rPr lang="en-US" dirty="0">
                <a:solidFill>
                  <a:srgbClr val="000000"/>
                </a:solidFill>
                <a:latin typeface="+mj-lt"/>
                <a:cs typeface="Times New Roman" pitchFamily="18" charset="0"/>
              </a:rPr>
              <a:t>would you like to do to it?” </a:t>
            </a:r>
            <a:r>
              <a:rPr lang="en-US" dirty="0" smtClean="0">
                <a:solidFill>
                  <a:srgbClr val="000000"/>
                </a:solidFill>
                <a:latin typeface="+mj-lt"/>
                <a:cs typeface="Times New Roman" pitchFamily="18" charset="0"/>
              </a:rPr>
              <a:t>I asked.</a:t>
            </a:r>
            <a:endParaRPr lang="en-US" dirty="0">
              <a:solidFill>
                <a:srgbClr val="000000"/>
              </a:solidFill>
              <a:latin typeface="+mj-lt"/>
              <a:cs typeface="Courier New" pitchFamily="49" charset="0"/>
            </a:endParaRPr>
          </a:p>
          <a:p>
            <a:pPr marL="746125" indent="-746125" eaLnBrk="1" hangingPunct="1">
              <a:spcBef>
                <a:spcPct val="50000"/>
              </a:spcBef>
            </a:pPr>
            <a:r>
              <a:rPr lang="en-US" dirty="0" smtClean="0">
                <a:solidFill>
                  <a:srgbClr val="C00000"/>
                </a:solidFill>
                <a:latin typeface="+mj-lt"/>
                <a:cs typeface="Times New Roman" pitchFamily="18" charset="0"/>
              </a:rPr>
              <a:t>J:      “Walk </a:t>
            </a:r>
            <a:r>
              <a:rPr lang="en-US" dirty="0">
                <a:solidFill>
                  <a:srgbClr val="C00000"/>
                </a:solidFill>
                <a:latin typeface="+mj-lt"/>
                <a:cs typeface="Times New Roman" pitchFamily="18" charset="0"/>
              </a:rPr>
              <a:t>away.”   </a:t>
            </a:r>
            <a:endParaRPr lang="en-US" dirty="0">
              <a:solidFill>
                <a:srgbClr val="C00000"/>
              </a:solidFill>
              <a:latin typeface="+mj-lt"/>
              <a:cs typeface="Courier New" pitchFamily="49" charset="0"/>
            </a:endParaRPr>
          </a:p>
          <a:p>
            <a:pPr marL="746125" indent="-746125" eaLnBrk="1" hangingPunct="1">
              <a:spcBef>
                <a:spcPct val="50000"/>
              </a:spcBef>
            </a:pPr>
            <a:r>
              <a:rPr lang="en-US" dirty="0" smtClean="0">
                <a:solidFill>
                  <a:srgbClr val="000000"/>
                </a:solidFill>
                <a:latin typeface="+mj-lt"/>
                <a:cs typeface="Times New Roman" pitchFamily="18" charset="0"/>
              </a:rPr>
              <a:t>MH:  “Then </a:t>
            </a:r>
            <a:r>
              <a:rPr lang="en-US" dirty="0">
                <a:solidFill>
                  <a:srgbClr val="000000"/>
                </a:solidFill>
                <a:latin typeface="+mj-lt"/>
                <a:cs typeface="Times New Roman" pitchFamily="18" charset="0"/>
              </a:rPr>
              <a:t>what will happen?” </a:t>
            </a:r>
            <a:endParaRPr lang="en-US" dirty="0">
              <a:solidFill>
                <a:srgbClr val="000000"/>
              </a:solidFill>
              <a:latin typeface="+mj-lt"/>
              <a:cs typeface="Courier New" pitchFamily="49" charset="0"/>
            </a:endParaRPr>
          </a:p>
          <a:p>
            <a:pPr marL="746125" indent="-746125" eaLnBrk="1" hangingPunct="1">
              <a:spcBef>
                <a:spcPct val="50000"/>
              </a:spcBef>
            </a:pPr>
            <a:r>
              <a:rPr lang="en-US" dirty="0" smtClean="0">
                <a:solidFill>
                  <a:srgbClr val="C00000"/>
                </a:solidFill>
                <a:latin typeface="+mj-lt"/>
                <a:cs typeface="Times New Roman" pitchFamily="18" charset="0"/>
              </a:rPr>
              <a:t>J:      “It’ll </a:t>
            </a:r>
            <a:r>
              <a:rPr lang="en-US" dirty="0">
                <a:solidFill>
                  <a:srgbClr val="C00000"/>
                </a:solidFill>
                <a:latin typeface="+mj-lt"/>
                <a:cs typeface="Times New Roman" pitchFamily="18" charset="0"/>
              </a:rPr>
              <a:t>chase me.” </a:t>
            </a:r>
            <a:endParaRPr lang="en-US" dirty="0">
              <a:solidFill>
                <a:srgbClr val="C00000"/>
              </a:solidFill>
              <a:latin typeface="+mj-lt"/>
              <a:cs typeface="Courier New" pitchFamily="49" charset="0"/>
            </a:endParaRPr>
          </a:p>
          <a:p>
            <a:pPr marL="746125" indent="-746125" eaLnBrk="1" hangingPunct="1">
              <a:spcBef>
                <a:spcPct val="50000"/>
              </a:spcBef>
            </a:pPr>
            <a:r>
              <a:rPr lang="en-US" dirty="0" smtClean="0">
                <a:solidFill>
                  <a:srgbClr val="000000"/>
                </a:solidFill>
                <a:latin typeface="+mj-lt"/>
                <a:cs typeface="Times New Roman" pitchFamily="18" charset="0"/>
              </a:rPr>
              <a:t>MH:  “When </a:t>
            </a:r>
            <a:r>
              <a:rPr lang="en-US" dirty="0">
                <a:solidFill>
                  <a:srgbClr val="000000"/>
                </a:solidFill>
                <a:latin typeface="+mj-lt"/>
                <a:cs typeface="Times New Roman" pitchFamily="18" charset="0"/>
              </a:rPr>
              <a:t>the HL sees your HA, what do you think it’ll do?”</a:t>
            </a:r>
            <a:endParaRPr lang="en-US" dirty="0">
              <a:solidFill>
                <a:srgbClr val="000000"/>
              </a:solidFill>
              <a:latin typeface="+mj-lt"/>
              <a:cs typeface="Courier New" pitchFamily="49" charset="0"/>
            </a:endParaRPr>
          </a:p>
          <a:p>
            <a:pPr marL="746125" indent="-746125" eaLnBrk="1" hangingPunct="1">
              <a:spcBef>
                <a:spcPct val="50000"/>
              </a:spcBef>
            </a:pPr>
            <a:r>
              <a:rPr lang="en-US" dirty="0" smtClean="0">
                <a:solidFill>
                  <a:srgbClr val="C00000"/>
                </a:solidFill>
                <a:latin typeface="+mj-lt"/>
                <a:cs typeface="Times New Roman" pitchFamily="18" charset="0"/>
              </a:rPr>
              <a:t>J:      “He </a:t>
            </a:r>
            <a:r>
              <a:rPr lang="en-US" dirty="0">
                <a:solidFill>
                  <a:srgbClr val="C00000"/>
                </a:solidFill>
                <a:latin typeface="+mj-lt"/>
                <a:cs typeface="Times New Roman" pitchFamily="18" charset="0"/>
              </a:rPr>
              <a:t>(HL) gets mad at the HA, </a:t>
            </a:r>
            <a:r>
              <a:rPr lang="en-US" dirty="0" err="1">
                <a:solidFill>
                  <a:srgbClr val="C00000"/>
                </a:solidFill>
                <a:latin typeface="+mj-lt"/>
                <a:cs typeface="Times New Roman" pitchFamily="18" charset="0"/>
              </a:rPr>
              <a:t>cuz</a:t>
            </a:r>
            <a:r>
              <a:rPr lang="en-US" dirty="0">
                <a:solidFill>
                  <a:srgbClr val="C00000"/>
                </a:solidFill>
                <a:latin typeface="+mj-lt"/>
                <a:cs typeface="Times New Roman" pitchFamily="18" charset="0"/>
              </a:rPr>
              <a:t> it’s supposed to make me hear better.  He’ll probably go bother someone else.”  </a:t>
            </a:r>
            <a:endParaRPr lang="en-US" dirty="0">
              <a:solidFill>
                <a:srgbClr val="C00000"/>
              </a:solidFill>
              <a:latin typeface="+mj-lt"/>
            </a:endParaRPr>
          </a:p>
        </p:txBody>
      </p:sp>
    </p:spTree>
    <p:extLst>
      <p:ext uri="{BB962C8B-B14F-4D97-AF65-F5344CB8AC3E}">
        <p14:creationId xmlns:p14="http://schemas.microsoft.com/office/powerpoint/2010/main" val="76226583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3074"/>
          <p:cNvSpPr txBox="1">
            <a:spLocks noChangeArrowheads="1"/>
          </p:cNvSpPr>
          <p:nvPr/>
        </p:nvSpPr>
        <p:spPr bwMode="auto">
          <a:xfrm>
            <a:off x="457200" y="5334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600" b="1">
                <a:solidFill>
                  <a:srgbClr val="FFFFFF"/>
                </a:solidFill>
                <a:effectLst>
                  <a:outerShdw blurRad="38100" dist="38100" dir="2700000" algn="tl">
                    <a:srgbClr val="000000"/>
                  </a:outerShdw>
                </a:effectLst>
              </a:rPr>
              <a:t>Working with children</a:t>
            </a:r>
          </a:p>
        </p:txBody>
      </p:sp>
      <p:sp>
        <p:nvSpPr>
          <p:cNvPr id="30723" name="Text Box 3075"/>
          <p:cNvSpPr txBox="1">
            <a:spLocks noChangeArrowheads="1"/>
          </p:cNvSpPr>
          <p:nvPr/>
        </p:nvSpPr>
        <p:spPr bwMode="auto">
          <a:xfrm>
            <a:off x="381000" y="1447800"/>
            <a:ext cx="8153400" cy="24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a:t>“All children are artists. The problem is how a child can remain an artist once he grows up.”</a:t>
            </a:r>
          </a:p>
          <a:p>
            <a:pPr eaLnBrk="1" hangingPunct="1">
              <a:spcBef>
                <a:spcPct val="50000"/>
              </a:spcBef>
            </a:pPr>
            <a:r>
              <a:rPr lang="en-US" sz="3200"/>
              <a:t>  Pablo Picasso</a:t>
            </a:r>
            <a:endParaRPr lang="en-US" sz="3600">
              <a:solidFill>
                <a:srgbClr val="666666"/>
              </a:solidFill>
            </a:endParaRPr>
          </a:p>
        </p:txBody>
      </p:sp>
      <p:pic>
        <p:nvPicPr>
          <p:cNvPr id="30724" name="Picture 3076" descr="C:\Documents and Settings\Mik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86200"/>
            <a:ext cx="2408238"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80108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264920" y="5464810"/>
            <a:ext cx="1828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b="1" dirty="0">
                <a:solidFill>
                  <a:srgbClr val="C00000"/>
                </a:solidFill>
              </a:rPr>
              <a:t>Before Hearing Aids</a:t>
            </a:r>
          </a:p>
        </p:txBody>
      </p:sp>
      <p:sp>
        <p:nvSpPr>
          <p:cNvPr id="72707" name="Text Box 3"/>
          <p:cNvSpPr txBox="1">
            <a:spLocks noChangeArrowheads="1"/>
          </p:cNvSpPr>
          <p:nvPr/>
        </p:nvSpPr>
        <p:spPr bwMode="auto">
          <a:xfrm>
            <a:off x="4864100" y="5627128"/>
            <a:ext cx="198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b="1" dirty="0">
                <a:solidFill>
                  <a:srgbClr val="C00000"/>
                </a:solidFill>
              </a:rPr>
              <a:t>After Hearing Aids</a:t>
            </a:r>
          </a:p>
        </p:txBody>
      </p:sp>
      <p:sp>
        <p:nvSpPr>
          <p:cNvPr id="72708" name="Text Box 4"/>
          <p:cNvSpPr txBox="1">
            <a:spLocks noChangeArrowheads="1"/>
          </p:cNvSpPr>
          <p:nvPr/>
        </p:nvSpPr>
        <p:spPr bwMode="auto">
          <a:xfrm>
            <a:off x="533400" y="304800"/>
            <a:ext cx="800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3200"/>
              <a:t>11 y/o Sam’s drawings of “The Hearing Loss”</a:t>
            </a:r>
          </a:p>
          <a:p>
            <a:pPr algn="ctr" eaLnBrk="1" hangingPunct="1"/>
            <a:r>
              <a:rPr lang="en-US" sz="3200"/>
              <a:t>Before and After Hearing Aids</a:t>
            </a:r>
          </a:p>
        </p:txBody>
      </p:sp>
      <p:sp>
        <p:nvSpPr>
          <p:cNvPr id="72709" name="Text Box 5"/>
          <p:cNvSpPr txBox="1">
            <a:spLocks noChangeArrowheads="1"/>
          </p:cNvSpPr>
          <p:nvPr/>
        </p:nvSpPr>
        <p:spPr bwMode="auto">
          <a:xfrm>
            <a:off x="1295400" y="1752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t>The HL</a:t>
            </a:r>
          </a:p>
        </p:txBody>
      </p:sp>
      <p:sp>
        <p:nvSpPr>
          <p:cNvPr id="72710" name="Text Box 6"/>
          <p:cNvSpPr txBox="1">
            <a:spLocks noChangeArrowheads="1"/>
          </p:cNvSpPr>
          <p:nvPr/>
        </p:nvSpPr>
        <p:spPr bwMode="auto">
          <a:xfrm>
            <a:off x="5181600" y="1752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t>The HL</a:t>
            </a:r>
          </a:p>
        </p:txBody>
      </p:sp>
      <p:pic>
        <p:nvPicPr>
          <p:cNvPr id="72711" name="Picture 7" descr="C:\Documents and Settings\Mike\Desktop\Photos for ped HA narrative article\Sam's HL before 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2408238"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descr="C:\Documents and Settings\Mike\Desktop\Photos for ped HA narrative article\Sam's HL after 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2413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42979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1066800" y="533400"/>
            <a:ext cx="701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r>
              <a:rPr lang="en-US" sz="4000"/>
              <a:t>10 y/o Louis: Two Self Portraits</a:t>
            </a:r>
          </a:p>
        </p:txBody>
      </p:sp>
      <p:sp>
        <p:nvSpPr>
          <p:cNvPr id="140293" name="Text Box 5"/>
          <p:cNvSpPr txBox="1">
            <a:spLocks noChangeArrowheads="1"/>
          </p:cNvSpPr>
          <p:nvPr/>
        </p:nvSpPr>
        <p:spPr bwMode="auto">
          <a:xfrm>
            <a:off x="685800" y="5791200"/>
            <a:ext cx="342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dirty="0">
                <a:solidFill>
                  <a:srgbClr val="C00000"/>
                </a:solidFill>
                <a:cs typeface="+mn-cs"/>
              </a:rPr>
              <a:t>HA broken.  1</a:t>
            </a:r>
            <a:r>
              <a:rPr lang="en-US" b="1" baseline="30000" dirty="0">
                <a:solidFill>
                  <a:srgbClr val="C00000"/>
                </a:solidFill>
                <a:cs typeface="+mn-cs"/>
              </a:rPr>
              <a:t>st</a:t>
            </a:r>
            <a:r>
              <a:rPr lang="en-US" b="1" dirty="0">
                <a:solidFill>
                  <a:srgbClr val="C00000"/>
                </a:solidFill>
                <a:cs typeface="+mn-cs"/>
              </a:rPr>
              <a:t> session </a:t>
            </a:r>
            <a:r>
              <a:rPr lang="en-US" b="1" dirty="0" err="1">
                <a:solidFill>
                  <a:srgbClr val="C00000"/>
                </a:solidFill>
                <a:cs typeface="+mn-cs"/>
              </a:rPr>
              <a:t>tx</a:t>
            </a:r>
            <a:endParaRPr lang="en-US" b="1" dirty="0">
              <a:solidFill>
                <a:srgbClr val="C00000"/>
              </a:solidFill>
              <a:cs typeface="+mn-cs"/>
            </a:endParaRPr>
          </a:p>
        </p:txBody>
      </p:sp>
      <p:sp>
        <p:nvSpPr>
          <p:cNvPr id="140294" name="Text Box 6"/>
          <p:cNvSpPr txBox="1">
            <a:spLocks noChangeArrowheads="1"/>
          </p:cNvSpPr>
          <p:nvPr/>
        </p:nvSpPr>
        <p:spPr bwMode="auto">
          <a:xfrm>
            <a:off x="4572000" y="5791200"/>
            <a:ext cx="335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dirty="0">
                <a:solidFill>
                  <a:srgbClr val="C00000"/>
                </a:solidFill>
                <a:cs typeface="+mn-cs"/>
              </a:rPr>
              <a:t>HA fixed.  6 months later</a:t>
            </a:r>
          </a:p>
        </p:txBody>
      </p:sp>
      <p:pic>
        <p:nvPicPr>
          <p:cNvPr id="73733" name="Picture 7" descr="C:\Documents and Settings\Mike\Desktop\Photos for ped HA narrative article\Lou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2805113"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8" descr="C:\Documents and Settings\Mike\Desktop\Photos for ped HA narrative article\loui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2805113"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24489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1219200" y="1371600"/>
            <a:ext cx="6324600" cy="4231928"/>
          </a:xfrm>
          <a:prstGeom prst="rect">
            <a:avLst/>
          </a:prstGeom>
        </p:spPr>
        <p:txBody>
          <a:bodyPr wrap="square">
            <a:spAutoFit/>
          </a:bodyPr>
          <a:lstStyle/>
          <a:p>
            <a:pPr lvl="0"/>
            <a:r>
              <a:rPr lang="en-US" sz="2800" dirty="0" smtClean="0"/>
              <a:t>Externalizing </a:t>
            </a:r>
            <a:r>
              <a:rPr lang="en-US" sz="2800" dirty="0"/>
              <a:t>“The Hearing Loss” means to </a:t>
            </a:r>
          </a:p>
          <a:p>
            <a:r>
              <a:rPr lang="en-US" dirty="0"/>
              <a:t> </a:t>
            </a:r>
          </a:p>
          <a:p>
            <a:pPr marL="457200" lvl="0" indent="-457200">
              <a:spcBef>
                <a:spcPts val="600"/>
              </a:spcBef>
              <a:spcAft>
                <a:spcPts val="600"/>
              </a:spcAft>
            </a:pPr>
            <a:r>
              <a:rPr lang="en-US" sz="2400" dirty="0" smtClean="0"/>
              <a:t>A.  Refer </a:t>
            </a:r>
            <a:r>
              <a:rPr lang="en-US" sz="2400" dirty="0"/>
              <a:t>to HL as if it’s separate from the patient although it </a:t>
            </a:r>
            <a:r>
              <a:rPr lang="en-US" sz="2400" dirty="0" smtClean="0"/>
              <a:t>influences </a:t>
            </a:r>
            <a:r>
              <a:rPr lang="en-US" sz="2400" dirty="0"/>
              <a:t>him/her</a:t>
            </a:r>
          </a:p>
          <a:p>
            <a:pPr marL="457200" lvl="0" indent="-457200">
              <a:spcBef>
                <a:spcPts val="600"/>
              </a:spcBef>
              <a:spcAft>
                <a:spcPts val="600"/>
              </a:spcAft>
            </a:pPr>
            <a:r>
              <a:rPr lang="en-US" sz="2400" dirty="0" smtClean="0"/>
              <a:t>B.  Deny </a:t>
            </a:r>
            <a:r>
              <a:rPr lang="en-US" sz="2400" dirty="0"/>
              <a:t>the implications of hearing loss to make the patient feel better</a:t>
            </a:r>
          </a:p>
          <a:p>
            <a:pPr marL="457200" lvl="0" indent="-457200">
              <a:spcBef>
                <a:spcPts val="600"/>
              </a:spcBef>
              <a:spcAft>
                <a:spcPts val="600"/>
              </a:spcAft>
            </a:pPr>
            <a:r>
              <a:rPr lang="en-US" sz="2400" dirty="0" smtClean="0"/>
              <a:t>C.  Delineate </a:t>
            </a:r>
            <a:r>
              <a:rPr lang="en-US" sz="2400" dirty="0"/>
              <a:t>the difference between conductive and sensori-neural hearing loss</a:t>
            </a:r>
          </a:p>
        </p:txBody>
      </p:sp>
    </p:spTree>
    <p:extLst>
      <p:ext uri="{BB962C8B-B14F-4D97-AF65-F5344CB8AC3E}">
        <p14:creationId xmlns:p14="http://schemas.microsoft.com/office/powerpoint/2010/main" val="24174356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dirty="0"/>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308872"/>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Achieving</a:t>
            </a:r>
            <a:r>
              <a:rPr lang="en-US" b="1" dirty="0">
                <a:solidFill>
                  <a:schemeClr val="bg1">
                    <a:lumMod val="50000"/>
                  </a:schemeClr>
                </a:solidFill>
              </a:rPr>
              <a:t> </a:t>
            </a:r>
            <a:r>
              <a:rPr lang="en-US" dirty="0">
                <a:solidFill>
                  <a:schemeClr val="bg1">
                    <a:lumMod val="50000"/>
                  </a:schemeClr>
                </a:solidFill>
              </a:rPr>
              <a:t>likability,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Mitigating traumatic transference,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Understanding a patient’s psychological construction of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Eliciting and sharing transformative stories, </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Motivational </a:t>
            </a:r>
            <a:r>
              <a:rPr lang="en-US" dirty="0">
                <a:solidFill>
                  <a:schemeClr val="bg1">
                    <a:lumMod val="50000"/>
                  </a:schemeClr>
                </a:solidFill>
              </a:rPr>
              <a:t>Interviewing,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Externalizing the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sz="2400" b="1" dirty="0">
                <a:solidFill>
                  <a:srgbClr val="FF0000"/>
                </a:solidFill>
              </a:rPr>
              <a:t>Facilitating conversational pivotal junctures,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Nuts and bolts of collaboration</a:t>
            </a:r>
            <a:r>
              <a:rPr lang="en-US" dirty="0"/>
              <a:t>,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Managing the family and social networks,</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Deliberate </a:t>
            </a:r>
            <a:r>
              <a:rPr lang="en-US" dirty="0">
                <a:solidFill>
                  <a:schemeClr val="bg1">
                    <a:lumMod val="50000"/>
                  </a:schemeClr>
                </a:solidFill>
              </a:rPr>
              <a:t>use of spontaneous humor,</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Making </a:t>
            </a:r>
            <a:r>
              <a:rPr lang="en-US" dirty="0">
                <a:solidFill>
                  <a:schemeClr val="bg1">
                    <a:lumMod val="50000"/>
                  </a:schemeClr>
                </a:solidFill>
              </a:rPr>
              <a:t>effective mental health referrals.  </a:t>
            </a:r>
          </a:p>
        </p:txBody>
      </p:sp>
    </p:spTree>
    <p:extLst>
      <p:ext uri="{BB962C8B-B14F-4D97-AF65-F5344CB8AC3E}">
        <p14:creationId xmlns:p14="http://schemas.microsoft.com/office/powerpoint/2010/main" val="335894743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520" y="1981200"/>
            <a:ext cx="7315200" cy="1815882"/>
          </a:xfrm>
          <a:prstGeom prst="rect">
            <a:avLst/>
          </a:prstGeom>
        </p:spPr>
        <p:txBody>
          <a:bodyPr wrap="square">
            <a:spAutoFit/>
          </a:bodyPr>
          <a:lstStyle/>
          <a:p>
            <a:r>
              <a:rPr lang="en-US" sz="2800" dirty="0">
                <a:solidFill>
                  <a:srgbClr val="C00000"/>
                </a:solidFill>
              </a:rPr>
              <a:t>“It’s not that my audiologist hadn’t explained many times what hearing aids could do for me,” John began.  “It’s just that, </a:t>
            </a:r>
            <a:r>
              <a:rPr lang="en-US" sz="2800" i="1" dirty="0">
                <a:solidFill>
                  <a:srgbClr val="C00000"/>
                </a:solidFill>
              </a:rPr>
              <a:t>for some reason</a:t>
            </a:r>
            <a:r>
              <a:rPr lang="en-US" sz="2800" dirty="0">
                <a:solidFill>
                  <a:srgbClr val="C00000"/>
                </a:solidFill>
              </a:rPr>
              <a:t>, this time, it clicked!”   </a:t>
            </a:r>
          </a:p>
        </p:txBody>
      </p:sp>
    </p:spTree>
    <p:extLst>
      <p:ext uri="{BB962C8B-B14F-4D97-AF65-F5344CB8AC3E}">
        <p14:creationId xmlns:p14="http://schemas.microsoft.com/office/powerpoint/2010/main" val="263346088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275320" cy="3046988"/>
          </a:xfrm>
          <a:prstGeom prst="rect">
            <a:avLst/>
          </a:prstGeom>
        </p:spPr>
        <p:txBody>
          <a:bodyPr wrap="square">
            <a:spAutoFit/>
          </a:bodyPr>
          <a:lstStyle/>
          <a:p>
            <a:r>
              <a:rPr lang="en-US" sz="2400" dirty="0" smtClean="0"/>
              <a:t>After </a:t>
            </a:r>
            <a:r>
              <a:rPr lang="en-US" sz="2400" dirty="0"/>
              <a:t>the audiologist explained </a:t>
            </a:r>
            <a:r>
              <a:rPr lang="en-US" sz="2400" dirty="0" smtClean="0"/>
              <a:t>. . .the patient paused</a:t>
            </a:r>
            <a:r>
              <a:rPr lang="en-US" sz="2400" dirty="0"/>
              <a:t>, gazed to the right and said, “You know, I never thought of it that way.  Wow!  This is making sense!”  Then he nodded his head and looked </a:t>
            </a:r>
            <a:r>
              <a:rPr lang="en-US" sz="2400" dirty="0" smtClean="0"/>
              <a:t>upward.</a:t>
            </a:r>
          </a:p>
          <a:p>
            <a:endParaRPr lang="en-US" sz="2400" dirty="0"/>
          </a:p>
          <a:p>
            <a:r>
              <a:rPr lang="en-US" sz="2400" dirty="0" smtClean="0"/>
              <a:t>In </a:t>
            </a:r>
            <a:r>
              <a:rPr lang="en-US" sz="2400" dirty="0"/>
              <a:t>this pivotal juncture, the patient was psychologically </a:t>
            </a:r>
            <a:r>
              <a:rPr lang="en-US" sz="2400" i="1" dirty="0"/>
              <a:t>transported </a:t>
            </a:r>
            <a:r>
              <a:rPr lang="en-US" sz="2400" dirty="0"/>
              <a:t>to a new emotional place and state in which he could arrive at </a:t>
            </a:r>
            <a:r>
              <a:rPr lang="en-US" sz="2400" dirty="0" smtClean="0"/>
              <a:t>an a-hah, </a:t>
            </a:r>
            <a:r>
              <a:rPr lang="en-US" sz="2400" dirty="0" err="1">
                <a:solidFill>
                  <a:srgbClr val="C00000"/>
                </a:solidFill>
              </a:rPr>
              <a:t>kathartic</a:t>
            </a:r>
            <a:r>
              <a:rPr lang="en-US" sz="2400" dirty="0"/>
              <a:t> </a:t>
            </a:r>
            <a:r>
              <a:rPr lang="en-US" sz="2400" dirty="0" smtClean="0"/>
              <a:t>moment</a:t>
            </a:r>
            <a:r>
              <a:rPr lang="en-US" sz="2400" dirty="0"/>
              <a:t>. </a:t>
            </a:r>
            <a:r>
              <a:rPr lang="en-US" sz="2400" dirty="0" smtClean="0"/>
              <a:t> </a:t>
            </a:r>
            <a:endParaRPr lang="en-US" sz="2400" dirty="0"/>
          </a:p>
        </p:txBody>
      </p:sp>
      <p:sp>
        <p:nvSpPr>
          <p:cNvPr id="4" name="Rectangle 3"/>
          <p:cNvSpPr/>
          <p:nvPr/>
        </p:nvSpPr>
        <p:spPr>
          <a:xfrm>
            <a:off x="472440" y="4724400"/>
            <a:ext cx="8001000" cy="1569660"/>
          </a:xfrm>
          <a:prstGeom prst="rect">
            <a:avLst/>
          </a:prstGeom>
        </p:spPr>
        <p:txBody>
          <a:bodyPr wrap="square">
            <a:spAutoFit/>
          </a:bodyPr>
          <a:lstStyle/>
          <a:p>
            <a:r>
              <a:rPr lang="en-US" sz="2400" dirty="0">
                <a:solidFill>
                  <a:srgbClr val="C00000"/>
                </a:solidFill>
              </a:rPr>
              <a:t>According to </a:t>
            </a:r>
            <a:r>
              <a:rPr lang="en-US" sz="2400" dirty="0" err="1">
                <a:solidFill>
                  <a:srgbClr val="C00000"/>
                </a:solidFill>
              </a:rPr>
              <a:t>neurolinguistic</a:t>
            </a:r>
            <a:r>
              <a:rPr lang="en-US" sz="2400" dirty="0">
                <a:solidFill>
                  <a:srgbClr val="C00000"/>
                </a:solidFill>
              </a:rPr>
              <a:t> programming  (NLP), the telltale sign of when patients process new information is lateral eye moments: when they look to the side or upward (Grinder &amp; </a:t>
            </a:r>
            <a:r>
              <a:rPr lang="en-US" sz="2400" dirty="0" err="1">
                <a:solidFill>
                  <a:srgbClr val="C00000"/>
                </a:solidFill>
              </a:rPr>
              <a:t>Bandler</a:t>
            </a:r>
            <a:r>
              <a:rPr lang="en-US" sz="2400" dirty="0">
                <a:solidFill>
                  <a:srgbClr val="C00000"/>
                </a:solidFill>
              </a:rPr>
              <a:t>, 1976).</a:t>
            </a:r>
          </a:p>
        </p:txBody>
      </p:sp>
    </p:spTree>
    <p:extLst>
      <p:ext uri="{BB962C8B-B14F-4D97-AF65-F5344CB8AC3E}">
        <p14:creationId xmlns:p14="http://schemas.microsoft.com/office/powerpoint/2010/main" val="322824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676400"/>
            <a:ext cx="7147560" cy="2431435"/>
          </a:xfrm>
          <a:prstGeom prst="rect">
            <a:avLst/>
          </a:prstGeom>
        </p:spPr>
        <p:txBody>
          <a:bodyPr wrap="square">
            <a:spAutoFit/>
          </a:bodyPr>
          <a:lstStyle/>
          <a:p>
            <a:r>
              <a:rPr lang="en-US" sz="2800" dirty="0" err="1" smtClean="0">
                <a:solidFill>
                  <a:srgbClr val="C00000"/>
                </a:solidFill>
              </a:rPr>
              <a:t>Katharsis</a:t>
            </a:r>
            <a:r>
              <a:rPr lang="en-US" sz="2800" dirty="0" smtClean="0">
                <a:solidFill>
                  <a:srgbClr val="C00000"/>
                </a:solidFill>
              </a:rPr>
              <a:t> </a:t>
            </a:r>
            <a:r>
              <a:rPr lang="en-US" sz="2400" dirty="0" smtClean="0">
                <a:solidFill>
                  <a:srgbClr val="C00000"/>
                </a:solidFill>
              </a:rPr>
              <a:t>(not catharsis)</a:t>
            </a:r>
            <a:r>
              <a:rPr lang="en-US" sz="2800" dirty="0" smtClean="0">
                <a:solidFill>
                  <a:srgbClr val="C00000"/>
                </a:solidFill>
              </a:rPr>
              <a:t>: </a:t>
            </a:r>
            <a:r>
              <a:rPr lang="en-US" sz="2400" dirty="0" smtClean="0">
                <a:solidFill>
                  <a:srgbClr val="C00000"/>
                </a:solidFill>
              </a:rPr>
              <a:t> </a:t>
            </a:r>
            <a:endParaRPr lang="en-US" sz="2800" dirty="0" smtClean="0">
              <a:solidFill>
                <a:srgbClr val="C00000"/>
              </a:solidFill>
            </a:endParaRPr>
          </a:p>
          <a:p>
            <a:endParaRPr lang="en-US" sz="2800" dirty="0">
              <a:solidFill>
                <a:srgbClr val="C00000"/>
              </a:solidFill>
            </a:endParaRPr>
          </a:p>
          <a:p>
            <a:r>
              <a:rPr lang="en-US" sz="2400" dirty="0" smtClean="0"/>
              <a:t>When one is emotionally </a:t>
            </a:r>
            <a:r>
              <a:rPr lang="en-US" sz="2400" dirty="0"/>
              <a:t>moved or psychologically transported by powerful life events; to events that strike a chord for us, that we are drawn to, that fire our curiosity</a:t>
            </a:r>
          </a:p>
        </p:txBody>
      </p:sp>
    </p:spTree>
    <p:extLst>
      <p:ext uri="{BB962C8B-B14F-4D97-AF65-F5344CB8AC3E}">
        <p14:creationId xmlns:p14="http://schemas.microsoft.com/office/powerpoint/2010/main" val="94407969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804" y="2001814"/>
            <a:ext cx="7620000" cy="1569660"/>
          </a:xfrm>
          <a:prstGeom prst="rect">
            <a:avLst/>
          </a:prstGeom>
        </p:spPr>
        <p:txBody>
          <a:bodyPr wrap="square">
            <a:spAutoFit/>
          </a:bodyPr>
          <a:lstStyle/>
          <a:p>
            <a:r>
              <a:rPr lang="en-US" sz="2400" dirty="0" smtClean="0"/>
              <a:t>The </a:t>
            </a:r>
            <a:r>
              <a:rPr lang="en-US" sz="2400" dirty="0"/>
              <a:t>longer you can stay with the present moment and explore </a:t>
            </a:r>
            <a:r>
              <a:rPr lang="en-US" sz="2400" dirty="0" smtClean="0"/>
              <a:t>the </a:t>
            </a:r>
            <a:r>
              <a:rPr lang="en-US" sz="2400" dirty="0" err="1" smtClean="0"/>
              <a:t>katharsis</a:t>
            </a:r>
            <a:r>
              <a:rPr lang="en-US" sz="2400" dirty="0" smtClean="0"/>
              <a:t>, </a:t>
            </a:r>
            <a:r>
              <a:rPr lang="en-US" sz="2400" dirty="0"/>
              <a:t>the more pathways to change emerge.  The objective here is to authenticate patients’ </a:t>
            </a:r>
            <a:r>
              <a:rPr lang="en-US" sz="2400" dirty="0" smtClean="0"/>
              <a:t>“a-hah</a:t>
            </a:r>
            <a:r>
              <a:rPr lang="en-US" sz="2400" dirty="0"/>
              <a:t>” epiphanies and to increase their “stick-ability”</a:t>
            </a:r>
          </a:p>
        </p:txBody>
      </p:sp>
      <p:sp>
        <p:nvSpPr>
          <p:cNvPr id="3" name="Rectangle 2"/>
          <p:cNvSpPr/>
          <p:nvPr/>
        </p:nvSpPr>
        <p:spPr>
          <a:xfrm>
            <a:off x="1036320" y="3733800"/>
            <a:ext cx="7239000" cy="2677656"/>
          </a:xfrm>
          <a:prstGeom prst="rect">
            <a:avLst/>
          </a:prstGeom>
        </p:spPr>
        <p:txBody>
          <a:bodyPr wrap="square">
            <a:spAutoFit/>
          </a:bodyPr>
          <a:lstStyle/>
          <a:p>
            <a:r>
              <a:rPr lang="en-US" sz="2400" dirty="0">
                <a:solidFill>
                  <a:srgbClr val="C00000"/>
                </a:solidFill>
              </a:rPr>
              <a:t>For example, one patient remarked, “You know, I never thought of it that way.  Wow!  This is making sense!” </a:t>
            </a:r>
          </a:p>
          <a:p>
            <a:r>
              <a:rPr lang="en-US" sz="2400" dirty="0">
                <a:solidFill>
                  <a:srgbClr val="C00000"/>
                </a:solidFill>
              </a:rPr>
              <a:t> </a:t>
            </a:r>
          </a:p>
          <a:p>
            <a:r>
              <a:rPr lang="en-US" sz="2400" dirty="0">
                <a:solidFill>
                  <a:srgbClr val="C00000"/>
                </a:solidFill>
              </a:rPr>
              <a:t>“Something just clicked for you.  Catch me up, will you?” the audiologist responded.  “You just went somewhere and realized some important things.”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00543">
            <a:off x="5740623" y="376403"/>
            <a:ext cx="1993003" cy="133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58642">
            <a:off x="381595" y="298538"/>
            <a:ext cx="2424112" cy="1344939"/>
          </a:xfrm>
          <a:prstGeom prst="rect">
            <a:avLst/>
          </a:prstGeom>
        </p:spPr>
      </p:pic>
      <p:sp>
        <p:nvSpPr>
          <p:cNvPr id="6" name="Rectangle 5"/>
          <p:cNvSpPr/>
          <p:nvPr/>
        </p:nvSpPr>
        <p:spPr>
          <a:xfrm>
            <a:off x="2958703" y="386232"/>
            <a:ext cx="2531462" cy="584775"/>
          </a:xfrm>
          <a:prstGeom prst="rect">
            <a:avLst/>
          </a:prstGeom>
        </p:spPr>
        <p:txBody>
          <a:bodyPr wrap="none">
            <a:spAutoFit/>
          </a:bodyPr>
          <a:lstStyle/>
          <a:p>
            <a:r>
              <a:rPr lang="en-US" sz="3200" dirty="0" smtClean="0">
                <a:solidFill>
                  <a:srgbClr val="C00000"/>
                </a:solidFill>
              </a:rPr>
              <a:t>“Stick-ability</a:t>
            </a:r>
            <a:r>
              <a:rPr lang="en-US" sz="3200" dirty="0">
                <a:solidFill>
                  <a:srgbClr val="C00000"/>
                </a:solidFill>
              </a:rPr>
              <a:t>”</a:t>
            </a:r>
          </a:p>
        </p:txBody>
      </p:sp>
    </p:spTree>
    <p:extLst>
      <p:ext uri="{BB962C8B-B14F-4D97-AF65-F5344CB8AC3E}">
        <p14:creationId xmlns:p14="http://schemas.microsoft.com/office/powerpoint/2010/main" val="763876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685800" y="685800"/>
            <a:ext cx="8077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800">
                <a:solidFill>
                  <a:srgbClr val="C00000"/>
                </a:solidFill>
                <a:latin typeface="Times New Roman" pitchFamily="18" charset="0"/>
              </a:rPr>
              <a:t>“What you need in trying to help people are the qualities of a good bartender – sympathy, willingness to listen, and intuition.”</a:t>
            </a:r>
          </a:p>
          <a:p>
            <a:pPr eaLnBrk="1" hangingPunct="1">
              <a:spcBef>
                <a:spcPct val="50000"/>
              </a:spcBef>
            </a:pPr>
            <a:r>
              <a:rPr lang="en-US" sz="2400">
                <a:solidFill>
                  <a:srgbClr val="C00000"/>
                </a:solidFill>
                <a:latin typeface="Times New Roman" pitchFamily="18" charset="0"/>
              </a:rPr>
              <a:t>                                          Frank Buchman</a:t>
            </a:r>
          </a:p>
        </p:txBody>
      </p:sp>
      <p:pic>
        <p:nvPicPr>
          <p:cNvPr id="118787" name="Picture 4" descr="C:\Users\Mike\AppData\Local\Microsoft\Windows\Temporary Internet Files\Content.IE5\BIZICK1O\MC9001860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124200"/>
            <a:ext cx="31877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1270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2286000"/>
            <a:ext cx="7772400" cy="3785652"/>
          </a:xfrm>
          <a:prstGeom prst="rect">
            <a:avLst/>
          </a:prstGeom>
        </p:spPr>
        <p:txBody>
          <a:bodyPr wrap="square">
            <a:spAutoFit/>
          </a:bodyPr>
          <a:lstStyle/>
          <a:p>
            <a:r>
              <a:rPr lang="en-US" sz="2400" dirty="0" smtClean="0"/>
              <a:t>Patients </a:t>
            </a:r>
            <a:r>
              <a:rPr lang="en-US" sz="2400" dirty="0"/>
              <a:t>are able to produce pivotal junctures partially due to our efforts to provide space through a slower conversational pace and to, at times, refrain from interrupting silence.  </a:t>
            </a:r>
            <a:endParaRPr lang="en-US" sz="2400" dirty="0" smtClean="0"/>
          </a:p>
          <a:p>
            <a:endParaRPr lang="en-US" sz="2400" dirty="0"/>
          </a:p>
          <a:p>
            <a:r>
              <a:rPr lang="en-US" sz="2400" dirty="0" smtClean="0"/>
              <a:t>It </a:t>
            </a:r>
            <a:r>
              <a:rPr lang="en-US" sz="2400" dirty="0"/>
              <a:t>is important to </a:t>
            </a:r>
            <a:r>
              <a:rPr lang="en-US" sz="2400" dirty="0" smtClean="0"/>
              <a:t>allow </a:t>
            </a:r>
            <a:r>
              <a:rPr lang="en-US" sz="2400" dirty="0"/>
              <a:t>the patient to have a free moment </a:t>
            </a:r>
            <a:r>
              <a:rPr lang="en-US" sz="2400" dirty="0" smtClean="0"/>
              <a:t>during </a:t>
            </a:r>
            <a:r>
              <a:rPr lang="en-US" sz="2400" dirty="0"/>
              <a:t>the </a:t>
            </a:r>
            <a:r>
              <a:rPr lang="en-US" sz="2400" dirty="0" smtClean="0"/>
              <a:t>conversation </a:t>
            </a:r>
            <a:r>
              <a:rPr lang="en-US" sz="2400" dirty="0"/>
              <a:t>to process and formulate questions or responses.  Note that this practice may not come naturally given the inherent time pressure of back to back appointments</a:t>
            </a:r>
            <a:r>
              <a:rPr lang="en-US" dirty="0"/>
              <a:t>.  </a:t>
            </a:r>
          </a:p>
        </p:txBody>
      </p:sp>
      <p:sp>
        <p:nvSpPr>
          <p:cNvPr id="3" name="TextBox 2"/>
          <p:cNvSpPr txBox="1"/>
          <p:nvPr/>
        </p:nvSpPr>
        <p:spPr>
          <a:xfrm>
            <a:off x="685800" y="457200"/>
            <a:ext cx="3657600" cy="954107"/>
          </a:xfrm>
          <a:prstGeom prst="rect">
            <a:avLst/>
          </a:prstGeom>
          <a:noFill/>
        </p:spPr>
        <p:txBody>
          <a:bodyPr wrap="square" rtlCol="0">
            <a:spAutoFit/>
          </a:bodyPr>
          <a:lstStyle/>
          <a:p>
            <a:r>
              <a:rPr lang="en-US" sz="2800" dirty="0" smtClean="0">
                <a:solidFill>
                  <a:srgbClr val="C00000"/>
                </a:solidFill>
              </a:rPr>
              <a:t>Respecting the Sounds of Silence</a:t>
            </a:r>
            <a:endParaRPr lang="en-US" sz="28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04800"/>
            <a:ext cx="1714500" cy="1577340"/>
          </a:xfrm>
          <a:prstGeom prst="rect">
            <a:avLst/>
          </a:prstGeom>
        </p:spPr>
      </p:pic>
    </p:spTree>
    <p:extLst>
      <p:ext uri="{BB962C8B-B14F-4D97-AF65-F5344CB8AC3E}">
        <p14:creationId xmlns:p14="http://schemas.microsoft.com/office/powerpoint/2010/main" val="238522254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793987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133600"/>
            <a:ext cx="7056120" cy="2677656"/>
          </a:xfrm>
          <a:prstGeom prst="rect">
            <a:avLst/>
          </a:prstGeom>
        </p:spPr>
        <p:txBody>
          <a:bodyPr wrap="square">
            <a:spAutoFit/>
          </a:bodyPr>
          <a:lstStyle/>
          <a:p>
            <a:r>
              <a:rPr lang="en-US" sz="2800" dirty="0"/>
              <a:t>For many of our older patients, their ability to process rapid speech is diminished.  It’s important to speak slowly with simple words (not medico-legal jargon) and to present these words clearly with excellent visual cues. </a:t>
            </a:r>
            <a:r>
              <a:rPr lang="en-US" sz="2800" dirty="0" smtClean="0"/>
              <a:t> </a:t>
            </a:r>
            <a:endParaRPr lang="en-US" sz="2800" dirty="0"/>
          </a:p>
        </p:txBody>
      </p:sp>
    </p:spTree>
    <p:extLst>
      <p:ext uri="{BB962C8B-B14F-4D97-AF65-F5344CB8AC3E}">
        <p14:creationId xmlns:p14="http://schemas.microsoft.com/office/powerpoint/2010/main" val="240558145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dirty="0"/>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308872"/>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Achieving</a:t>
            </a:r>
            <a:r>
              <a:rPr lang="en-US" b="1" dirty="0">
                <a:solidFill>
                  <a:prstClr val="white">
                    <a:lumMod val="50000"/>
                  </a:prstClr>
                </a:solidFill>
              </a:rPr>
              <a:t> </a:t>
            </a:r>
            <a:r>
              <a:rPr lang="en-US" dirty="0">
                <a:solidFill>
                  <a:prstClr val="white">
                    <a:lumMod val="50000"/>
                  </a:prstClr>
                </a:solidFill>
              </a:rPr>
              <a:t>likability, </a:t>
            </a: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Mitigating traumatic transference,    </a:t>
            </a: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Understanding a patient’s psychological construction of </a:t>
            </a:r>
            <a:r>
              <a:rPr lang="en-US" dirty="0" smtClean="0">
                <a:solidFill>
                  <a:prstClr val="white">
                    <a:lumMod val="50000"/>
                  </a:prstClr>
                </a:solidFill>
              </a:rPr>
              <a:t>HL, </a:t>
            </a:r>
            <a:endParaRPr lang="en-US" dirty="0">
              <a:solidFill>
                <a:prstClr val="white">
                  <a:lumMod val="50000"/>
                </a:prstClr>
              </a:solidFill>
            </a:endParaRP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Eliciting and sharing transformative stories, </a:t>
            </a:r>
          </a:p>
          <a:p>
            <a:pPr marL="342900" indent="-342900">
              <a:spcBef>
                <a:spcPts val="300"/>
              </a:spcBef>
              <a:spcAft>
                <a:spcPts val="300"/>
              </a:spcAft>
              <a:buFont typeface="Wingdings" panose="05000000000000000000" pitchFamily="2" charset="2"/>
              <a:buChar char="v"/>
            </a:pPr>
            <a:r>
              <a:rPr lang="en-US" dirty="0" smtClean="0">
                <a:solidFill>
                  <a:prstClr val="white">
                    <a:lumMod val="50000"/>
                  </a:prstClr>
                </a:solidFill>
              </a:rPr>
              <a:t>Motivational </a:t>
            </a:r>
            <a:r>
              <a:rPr lang="en-US" dirty="0">
                <a:solidFill>
                  <a:prstClr val="white">
                    <a:lumMod val="50000"/>
                  </a:prstClr>
                </a:solidFill>
              </a:rPr>
              <a:t>Interviewing,     </a:t>
            </a: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Externalizing the </a:t>
            </a:r>
            <a:r>
              <a:rPr lang="en-US" dirty="0" smtClean="0">
                <a:solidFill>
                  <a:prstClr val="white">
                    <a:lumMod val="50000"/>
                  </a:prstClr>
                </a:solidFill>
              </a:rPr>
              <a:t>HL,   </a:t>
            </a:r>
            <a:endParaRPr lang="en-US" dirty="0">
              <a:solidFill>
                <a:prstClr val="white">
                  <a:lumMod val="50000"/>
                </a:prstClr>
              </a:solidFill>
            </a:endParaRP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Facilitating conversational pivotal junctures, </a:t>
            </a:r>
          </a:p>
          <a:p>
            <a:pPr marL="342900" indent="-342900">
              <a:spcBef>
                <a:spcPts val="300"/>
              </a:spcBef>
              <a:spcAft>
                <a:spcPts val="300"/>
              </a:spcAft>
              <a:buFont typeface="Wingdings" panose="05000000000000000000" pitchFamily="2" charset="2"/>
              <a:buChar char="v"/>
            </a:pPr>
            <a:r>
              <a:rPr lang="en-US" sz="2400" b="1" dirty="0">
                <a:solidFill>
                  <a:srgbClr val="FF0000"/>
                </a:solidFill>
              </a:rPr>
              <a:t>Nuts and bolts of collaboration</a:t>
            </a:r>
            <a:r>
              <a:rPr lang="en-US" b="1" dirty="0">
                <a:solidFill>
                  <a:srgbClr val="FF0000"/>
                </a:solidFill>
              </a:rPr>
              <a:t>,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Managing the family and social networks,</a:t>
            </a:r>
          </a:p>
          <a:p>
            <a:pPr marL="342900" indent="-342900">
              <a:spcBef>
                <a:spcPts val="300"/>
              </a:spcBef>
              <a:spcAft>
                <a:spcPts val="300"/>
              </a:spcAft>
              <a:buFont typeface="Wingdings" panose="05000000000000000000" pitchFamily="2" charset="2"/>
              <a:buChar char="v"/>
            </a:pPr>
            <a:r>
              <a:rPr lang="en-US" dirty="0" smtClean="0">
                <a:solidFill>
                  <a:prstClr val="white">
                    <a:lumMod val="50000"/>
                  </a:prstClr>
                </a:solidFill>
              </a:rPr>
              <a:t>Deliberate </a:t>
            </a:r>
            <a:r>
              <a:rPr lang="en-US" dirty="0">
                <a:solidFill>
                  <a:prstClr val="white">
                    <a:lumMod val="50000"/>
                  </a:prstClr>
                </a:solidFill>
              </a:rPr>
              <a:t>use of spontaneous humor,</a:t>
            </a:r>
          </a:p>
          <a:p>
            <a:pPr marL="342900" indent="-342900">
              <a:spcBef>
                <a:spcPts val="300"/>
              </a:spcBef>
              <a:spcAft>
                <a:spcPts val="300"/>
              </a:spcAft>
              <a:buFont typeface="Wingdings" panose="05000000000000000000" pitchFamily="2" charset="2"/>
              <a:buChar char="v"/>
            </a:pPr>
            <a:r>
              <a:rPr lang="en-US" dirty="0" smtClean="0">
                <a:solidFill>
                  <a:prstClr val="white">
                    <a:lumMod val="50000"/>
                  </a:prstClr>
                </a:solidFill>
              </a:rPr>
              <a:t>Making </a:t>
            </a:r>
            <a:r>
              <a:rPr lang="en-US" dirty="0">
                <a:solidFill>
                  <a:prstClr val="white">
                    <a:lumMod val="50000"/>
                  </a:prstClr>
                </a:solidFill>
              </a:rPr>
              <a:t>effective mental health referrals.  </a:t>
            </a:r>
          </a:p>
        </p:txBody>
      </p:sp>
    </p:spTree>
    <p:extLst>
      <p:ext uri="{BB962C8B-B14F-4D97-AF65-F5344CB8AC3E}">
        <p14:creationId xmlns:p14="http://schemas.microsoft.com/office/powerpoint/2010/main" val="73923050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33400"/>
            <a:ext cx="5643562" cy="5643562"/>
          </a:xfrm>
          <a:prstGeom prst="rect">
            <a:avLst/>
          </a:prstGeom>
        </p:spPr>
      </p:pic>
    </p:spTree>
    <p:extLst>
      <p:ext uri="{BB962C8B-B14F-4D97-AF65-F5344CB8AC3E}">
        <p14:creationId xmlns:p14="http://schemas.microsoft.com/office/powerpoint/2010/main" val="35369593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ext Box 2"/>
          <p:cNvSpPr txBox="1">
            <a:spLocks noChangeArrowheads="1"/>
          </p:cNvSpPr>
          <p:nvPr/>
        </p:nvSpPr>
        <p:spPr bwMode="auto">
          <a:xfrm rot="-526278">
            <a:off x="1325563" y="3470275"/>
            <a:ext cx="7273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3600" dirty="0">
                <a:solidFill>
                  <a:srgbClr val="EE123C"/>
                </a:solidFill>
              </a:rPr>
              <a:t>We often think we’re collaborating with a patient</a:t>
            </a:r>
            <a:r>
              <a:rPr lang="en-US" sz="3600" dirty="0">
                <a:solidFill>
                  <a:srgbClr val="FF3300"/>
                </a:solidFill>
              </a:rPr>
              <a:t> </a:t>
            </a:r>
            <a:r>
              <a:rPr lang="en-US" sz="3600" dirty="0">
                <a:solidFill>
                  <a:srgbClr val="EE123C"/>
                </a:solidFill>
              </a:rPr>
              <a:t>when we’re not.</a:t>
            </a:r>
          </a:p>
        </p:txBody>
      </p:sp>
      <p:pic>
        <p:nvPicPr>
          <p:cNvPr id="34819" name="Picture 5" descr="C:\Users\Mike\AppData\Local\Microsoft\Windows\Temporary Internet Files\Content.IE5\GCSLNIUR\MC9001047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524000"/>
            <a:ext cx="1812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58112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87324" y="228600"/>
            <a:ext cx="8610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3600" b="1" dirty="0">
                <a:solidFill>
                  <a:schemeClr val="bg1"/>
                </a:solidFill>
                <a:effectLst>
                  <a:outerShdw blurRad="38100" dist="38100" dir="2700000" algn="tl">
                    <a:srgbClr val="000000">
                      <a:alpha val="43137"/>
                    </a:srgbClr>
                  </a:outerShdw>
                </a:effectLst>
              </a:rPr>
              <a:t>Barriers to successful</a:t>
            </a:r>
          </a:p>
          <a:p>
            <a:pPr algn="ctr" eaLnBrk="1" hangingPunct="1"/>
            <a:r>
              <a:rPr lang="en-US" sz="3600" b="1" dirty="0">
                <a:solidFill>
                  <a:schemeClr val="bg1"/>
                </a:solidFill>
                <a:effectLst>
                  <a:outerShdw blurRad="38100" dist="38100" dir="2700000" algn="tl">
                    <a:srgbClr val="000000">
                      <a:alpha val="43137"/>
                    </a:srgbClr>
                  </a:outerShdw>
                </a:effectLst>
              </a:rPr>
              <a:t> collaboration</a:t>
            </a:r>
          </a:p>
        </p:txBody>
      </p:sp>
      <p:sp>
        <p:nvSpPr>
          <p:cNvPr id="40963" name="Text Box 3"/>
          <p:cNvSpPr txBox="1">
            <a:spLocks noChangeArrowheads="1"/>
          </p:cNvSpPr>
          <p:nvPr/>
        </p:nvSpPr>
        <p:spPr bwMode="auto">
          <a:xfrm>
            <a:off x="187324" y="1600200"/>
            <a:ext cx="8899525"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spcAft>
                <a:spcPts val="600"/>
              </a:spcAft>
            </a:pP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pt</a:t>
            </a:r>
            <a:r>
              <a:rPr lang="en-US" sz="2400" dirty="0">
                <a:latin typeface="Times New Roman" pitchFamily="18" charset="0"/>
                <a:cs typeface="Times New Roman" pitchFamily="18" charset="0"/>
              </a:rPr>
              <a:t> empowered himself by routinely missing appointments.</a:t>
            </a:r>
          </a:p>
          <a:p>
            <a:pPr eaLnBrk="1" hangingPunct="1">
              <a:spcBef>
                <a:spcPct val="50000"/>
              </a:spcBef>
              <a:spcAft>
                <a:spcPts val="600"/>
              </a:spcAft>
            </a:pPr>
            <a:r>
              <a:rPr lang="en-US" sz="2400" dirty="0">
                <a:solidFill>
                  <a:srgbClr val="C00000"/>
                </a:solidFill>
                <a:latin typeface="Times New Roman" pitchFamily="18" charset="0"/>
                <a:cs typeface="Times New Roman" pitchFamily="18" charset="0"/>
              </a:rPr>
              <a:t>Despite being told that hearing aids would help him be more fulfilled, the audiologist reminded him of an </a:t>
            </a:r>
            <a:r>
              <a:rPr lang="en-US" sz="2400" i="1" dirty="0">
                <a:solidFill>
                  <a:srgbClr val="C00000"/>
                </a:solidFill>
                <a:latin typeface="Times New Roman" pitchFamily="18" charset="0"/>
                <a:cs typeface="Times New Roman" pitchFamily="18" charset="0"/>
              </a:rPr>
              <a:t>undertaker</a:t>
            </a:r>
            <a:r>
              <a:rPr lang="en-US" sz="2400" dirty="0">
                <a:solidFill>
                  <a:srgbClr val="C00000"/>
                </a:solidFill>
                <a:latin typeface="Times New Roman" pitchFamily="18" charset="0"/>
                <a:cs typeface="Times New Roman" pitchFamily="18" charset="0"/>
              </a:rPr>
              <a:t>. </a:t>
            </a:r>
          </a:p>
          <a:p>
            <a:pPr eaLnBrk="1" hangingPunct="1">
              <a:spcBef>
                <a:spcPct val="50000"/>
              </a:spcBef>
              <a:spcAft>
                <a:spcPts val="600"/>
              </a:spcAft>
            </a:pP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pt</a:t>
            </a:r>
            <a:r>
              <a:rPr lang="en-US" sz="2400" dirty="0">
                <a:latin typeface="Times New Roman" pitchFamily="18" charset="0"/>
                <a:cs typeface="Times New Roman" pitchFamily="18" charset="0"/>
              </a:rPr>
              <a:t> refused HA as it would only make her adult son more smug.        </a:t>
            </a:r>
          </a:p>
          <a:p>
            <a:pPr eaLnBrk="1" hangingPunct="1">
              <a:spcBef>
                <a:spcPct val="50000"/>
              </a:spcBef>
              <a:spcAft>
                <a:spcPts val="600"/>
              </a:spcAft>
            </a:pPr>
            <a:r>
              <a:rPr lang="en-US" sz="2400" dirty="0">
                <a:solidFill>
                  <a:srgbClr val="C00000"/>
                </a:solidFill>
                <a:latin typeface="Times New Roman" pitchFamily="18" charset="0"/>
                <a:cs typeface="Times New Roman" pitchFamily="18" charset="0"/>
              </a:rPr>
              <a:t>“I know it makes no sense, but getting hearing aids will make my hearing even worse than it is now.”  (“magical thinking.”)  </a:t>
            </a:r>
          </a:p>
          <a:p>
            <a:pPr eaLnBrk="1" hangingPunct="1">
              <a:spcBef>
                <a:spcPct val="50000"/>
              </a:spcBef>
              <a:spcAft>
                <a:spcPts val="600"/>
              </a:spcAft>
            </a:pPr>
            <a:r>
              <a:rPr lang="en-US" sz="2400" dirty="0">
                <a:latin typeface="Times New Roman" pitchFamily="18" charset="0"/>
                <a:cs typeface="Times New Roman" pitchFamily="18" charset="0"/>
              </a:rPr>
              <a:t>“Going to Dr. Smith makes me feel guilty, because I know that I should have taken care of my hearing better.” </a:t>
            </a:r>
          </a:p>
          <a:p>
            <a:pPr eaLnBrk="1" hangingPunct="1">
              <a:spcBef>
                <a:spcPct val="50000"/>
              </a:spcBef>
              <a:spcAft>
                <a:spcPts val="600"/>
              </a:spcAft>
            </a:pPr>
            <a:r>
              <a:rPr lang="en-US" sz="2400" dirty="0">
                <a:solidFill>
                  <a:srgbClr val="C00000"/>
                </a:solidFill>
                <a:latin typeface="Times New Roman" pitchFamily="18" charset="0"/>
                <a:cs typeface="Courier New" pitchFamily="49" charset="0"/>
              </a:rPr>
              <a:t>“Although I may hear better, I’ll feel more. . . “ [flawed, old, stupid, defective, deficient, ugly, weak, shut out].</a:t>
            </a:r>
          </a:p>
        </p:txBody>
      </p:sp>
    </p:spTree>
    <p:extLst>
      <p:ext uri="{BB962C8B-B14F-4D97-AF65-F5344CB8AC3E}">
        <p14:creationId xmlns:p14="http://schemas.microsoft.com/office/powerpoint/2010/main" val="24221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fade">
                                      <p:cBhvr>
                                        <p:cTn id="12" dur="500"/>
                                        <p:tgtEl>
                                          <p:spTgt spid="40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fade">
                                      <p:cBhvr>
                                        <p:cTn id="17" dur="500"/>
                                        <p:tgtEl>
                                          <p:spTgt spid="409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3">
                                            <p:txEl>
                                              <p:pRg st="4" end="4"/>
                                            </p:txEl>
                                          </p:spTgt>
                                        </p:tgtEl>
                                        <p:attrNameLst>
                                          <p:attrName>style.visibility</p:attrName>
                                        </p:attrNameLst>
                                      </p:cBhvr>
                                      <p:to>
                                        <p:strVal val="visible"/>
                                      </p:to>
                                    </p:set>
                                    <p:animEffect transition="in" filter="fade">
                                      <p:cBhvr>
                                        <p:cTn id="22" dur="500"/>
                                        <p:tgtEl>
                                          <p:spTgt spid="409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animEffect transition="in" filter="fade">
                                      <p:cBhvr>
                                        <p:cTn id="27"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Mike\My Documents\My pictures\Misc Art\teenag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3937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219" name="Text Box 3"/>
          <p:cNvSpPr txBox="1">
            <a:spLocks noChangeArrowheads="1"/>
          </p:cNvSpPr>
          <p:nvPr/>
        </p:nvSpPr>
        <p:spPr bwMode="auto">
          <a:xfrm>
            <a:off x="4572000" y="2438400"/>
            <a:ext cx="45720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400" b="1" dirty="0">
                <a:solidFill>
                  <a:srgbClr val="663300"/>
                </a:solidFill>
                <a:cs typeface="Courier New" pitchFamily="49" charset="0"/>
              </a:rPr>
              <a:t>Adolescence begins when children stop asking questions, because they know all the answers.  </a:t>
            </a:r>
          </a:p>
          <a:p>
            <a:pPr eaLnBrk="1" hangingPunct="1">
              <a:spcBef>
                <a:spcPct val="50000"/>
              </a:spcBef>
            </a:pPr>
            <a:endParaRPr lang="en-US" sz="1800" b="1" dirty="0">
              <a:solidFill>
                <a:srgbClr val="663300"/>
              </a:solidFill>
            </a:endParaRPr>
          </a:p>
        </p:txBody>
      </p:sp>
    </p:spTree>
    <p:extLst>
      <p:ext uri="{BB962C8B-B14F-4D97-AF65-F5344CB8AC3E}">
        <p14:creationId xmlns:p14="http://schemas.microsoft.com/office/powerpoint/2010/main" val="124221621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ChangeArrowheads="1"/>
          </p:cNvSpPr>
          <p:nvPr/>
        </p:nvSpPr>
        <p:spPr bwMode="auto">
          <a:xfrm>
            <a:off x="762000" y="2057400"/>
            <a:ext cx="8382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70000"/>
              </a:spcBef>
              <a:spcAft>
                <a:spcPct val="50000"/>
              </a:spcAft>
            </a:pPr>
            <a:r>
              <a:rPr lang="en-US" dirty="0">
                <a:solidFill>
                  <a:srgbClr val="800080"/>
                </a:solidFill>
                <a:cs typeface="Times New Roman" pitchFamily="18" charset="0"/>
              </a:rPr>
              <a:t>Paul shouted, “I don’t need hearing aids!  And tell my mom I don’t need to be dragged in here for counseling.”  </a:t>
            </a:r>
            <a:r>
              <a:rPr lang="en-US" dirty="0">
                <a:cs typeface="Times New Roman" pitchFamily="18" charset="0"/>
              </a:rPr>
              <a:t> </a:t>
            </a:r>
            <a:endParaRPr lang="en-US" sz="1000" dirty="0">
              <a:latin typeface="Courier New" pitchFamily="49" charset="0"/>
              <a:cs typeface="Courier New" pitchFamily="49" charset="0"/>
            </a:endParaRPr>
          </a:p>
          <a:p>
            <a:pPr eaLnBrk="0" hangingPunct="0">
              <a:spcBef>
                <a:spcPct val="70000"/>
              </a:spcBef>
              <a:spcAft>
                <a:spcPct val="50000"/>
              </a:spcAft>
            </a:pPr>
            <a:r>
              <a:rPr lang="en-US" dirty="0">
                <a:cs typeface="Times New Roman" pitchFamily="18" charset="0"/>
              </a:rPr>
              <a:t>“Why don’t you need hearing aids?” I asked. </a:t>
            </a:r>
            <a:endParaRPr lang="en-US" sz="1000" dirty="0">
              <a:latin typeface="Courier New" pitchFamily="49" charset="0"/>
              <a:cs typeface="Courier New" pitchFamily="49" charset="0"/>
            </a:endParaRPr>
          </a:p>
          <a:p>
            <a:pPr eaLnBrk="0" hangingPunct="0">
              <a:spcBef>
                <a:spcPct val="70000"/>
              </a:spcBef>
              <a:spcAft>
                <a:spcPct val="50000"/>
              </a:spcAft>
            </a:pPr>
            <a:r>
              <a:rPr lang="en-US" dirty="0">
                <a:solidFill>
                  <a:srgbClr val="800080"/>
                </a:solidFill>
                <a:cs typeface="Times New Roman" pitchFamily="18" charset="0"/>
              </a:rPr>
              <a:t>“They don’t help me understand anything better.”</a:t>
            </a:r>
            <a:r>
              <a:rPr lang="en-US" dirty="0">
                <a:cs typeface="Times New Roman" pitchFamily="18" charset="0"/>
              </a:rPr>
              <a:t> </a:t>
            </a:r>
            <a:endParaRPr lang="en-US" sz="1000" dirty="0">
              <a:latin typeface="Courier New" pitchFamily="49" charset="0"/>
              <a:cs typeface="Courier New" pitchFamily="49" charset="0"/>
            </a:endParaRPr>
          </a:p>
          <a:p>
            <a:pPr eaLnBrk="0" hangingPunct="0">
              <a:spcBef>
                <a:spcPct val="70000"/>
              </a:spcBef>
              <a:spcAft>
                <a:spcPct val="50000"/>
              </a:spcAft>
            </a:pPr>
            <a:r>
              <a:rPr lang="en-US" dirty="0">
                <a:cs typeface="Times New Roman" pitchFamily="18" charset="0"/>
              </a:rPr>
              <a:t>“How much do you think you understand at school without them?”</a:t>
            </a:r>
            <a:endParaRPr lang="en-US" sz="1000" dirty="0">
              <a:latin typeface="Courier New" pitchFamily="49" charset="0"/>
              <a:cs typeface="Courier New" pitchFamily="49" charset="0"/>
            </a:endParaRPr>
          </a:p>
          <a:p>
            <a:pPr eaLnBrk="0" hangingPunct="0">
              <a:spcBef>
                <a:spcPct val="70000"/>
              </a:spcBef>
              <a:spcAft>
                <a:spcPct val="50000"/>
              </a:spcAft>
            </a:pPr>
            <a:r>
              <a:rPr lang="en-US" dirty="0">
                <a:solidFill>
                  <a:srgbClr val="800080"/>
                </a:solidFill>
                <a:cs typeface="Times New Roman" pitchFamily="18" charset="0"/>
              </a:rPr>
              <a:t>“It doesn’t matter,” Paul replied.  “School’s boring.  I’m </a:t>
            </a:r>
            <a:r>
              <a:rPr lang="en-US" dirty="0" err="1">
                <a:solidFill>
                  <a:srgbClr val="800080"/>
                </a:solidFill>
                <a:cs typeface="Times New Roman" pitchFamily="18" charset="0"/>
              </a:rPr>
              <a:t>gonna</a:t>
            </a:r>
            <a:r>
              <a:rPr lang="en-US" dirty="0">
                <a:solidFill>
                  <a:srgbClr val="800080"/>
                </a:solidFill>
                <a:cs typeface="Times New Roman" pitchFamily="18" charset="0"/>
              </a:rPr>
              <a:t> be a fisherman like my dad.  You don’t need hearing aids to fish.” </a:t>
            </a:r>
            <a:endParaRPr lang="en-US" dirty="0"/>
          </a:p>
        </p:txBody>
      </p:sp>
      <p:sp>
        <p:nvSpPr>
          <p:cNvPr id="520195" name="Text Box 3"/>
          <p:cNvSpPr txBox="1">
            <a:spLocks noChangeArrowheads="1"/>
          </p:cNvSpPr>
          <p:nvPr/>
        </p:nvSpPr>
        <p:spPr bwMode="auto">
          <a:xfrm>
            <a:off x="2057400" y="1143000"/>
            <a:ext cx="5410200" cy="519113"/>
          </a:xfrm>
          <a:prstGeom prst="rect">
            <a:avLst/>
          </a:prstGeom>
          <a:noFill/>
          <a:ln w="9525">
            <a:noFill/>
            <a:miter lim="800000"/>
            <a:headEnd/>
            <a:tailEnd/>
          </a:ln>
          <a:effectLst/>
        </p:spPr>
        <p:txBody>
          <a:bodyPr>
            <a:spAutoFit/>
          </a:bodyPr>
          <a:lstStyle/>
          <a:p>
            <a:pPr>
              <a:spcBef>
                <a:spcPct val="50000"/>
              </a:spcBef>
              <a:defRPr/>
            </a:pPr>
            <a:r>
              <a:rPr lang="en-US" sz="2800" b="1" dirty="0">
                <a:solidFill>
                  <a:srgbClr val="0033CC"/>
                </a:solidFill>
                <a:effectLst>
                  <a:outerShdw blurRad="38100" dist="38100" dir="2700000" algn="tl">
                    <a:srgbClr val="000000"/>
                  </a:outerShdw>
                </a:effectLst>
                <a:latin typeface="Arial" charset="0"/>
                <a:cs typeface="Arial" charset="0"/>
              </a:rPr>
              <a:t>First 5 minutes of session #1</a:t>
            </a:r>
          </a:p>
        </p:txBody>
      </p:sp>
      <p:sp>
        <p:nvSpPr>
          <p:cNvPr id="520196" name="Text Box 4"/>
          <p:cNvSpPr txBox="1">
            <a:spLocks noChangeArrowheads="1"/>
          </p:cNvSpPr>
          <p:nvPr/>
        </p:nvSpPr>
        <p:spPr bwMode="auto">
          <a:xfrm>
            <a:off x="457200" y="228600"/>
            <a:ext cx="8382000" cy="946150"/>
          </a:xfrm>
          <a:prstGeom prst="rect">
            <a:avLst/>
          </a:prstGeom>
          <a:noFill/>
          <a:ln w="38100">
            <a:noFill/>
            <a:miter lim="800000"/>
            <a:headEnd/>
            <a:tailEnd/>
          </a:ln>
          <a:effectLst/>
        </p:spPr>
        <p:txBody>
          <a:bodyPr>
            <a:spAutoFit/>
          </a:bodyPr>
          <a:lstStyle/>
          <a:p>
            <a:pPr algn="ctr">
              <a:defRPr/>
            </a:pPr>
            <a:r>
              <a:rPr lang="en-US" sz="2800" b="1" dirty="0">
                <a:solidFill>
                  <a:srgbClr val="0033CC"/>
                </a:solidFill>
                <a:effectLst>
                  <a:outerShdw blurRad="38100" dist="38100" dir="2700000" algn="tl">
                    <a:srgbClr val="000000"/>
                  </a:outerShdw>
                </a:effectLst>
                <a:latin typeface="Arial" charset="0"/>
                <a:cs typeface="Arial" charset="0"/>
              </a:rPr>
              <a:t>Attempting to collaborate with  </a:t>
            </a:r>
          </a:p>
          <a:p>
            <a:pPr algn="ctr">
              <a:defRPr/>
            </a:pPr>
            <a:r>
              <a:rPr lang="en-US" sz="2800" b="1" dirty="0">
                <a:solidFill>
                  <a:srgbClr val="0033CC"/>
                </a:solidFill>
                <a:effectLst>
                  <a:outerShdw blurRad="38100" dist="38100" dir="2700000" algn="tl">
                    <a:srgbClr val="000000"/>
                  </a:outerShdw>
                </a:effectLst>
                <a:latin typeface="Arial" charset="0"/>
                <a:cs typeface="Arial" charset="0"/>
              </a:rPr>
              <a:t>Paul (15 y/o, </a:t>
            </a:r>
            <a:r>
              <a:rPr lang="en-US" sz="2800" b="1" dirty="0" err="1">
                <a:solidFill>
                  <a:srgbClr val="0033CC"/>
                </a:solidFill>
                <a:effectLst>
                  <a:outerShdw blurRad="38100" dist="38100" dir="2700000" algn="tl">
                    <a:srgbClr val="000000"/>
                  </a:outerShdw>
                </a:effectLst>
                <a:latin typeface="Arial" charset="0"/>
                <a:cs typeface="Arial" charset="0"/>
              </a:rPr>
              <a:t>hoh</a:t>
            </a:r>
            <a:r>
              <a:rPr lang="en-US" sz="2800" b="1" dirty="0">
                <a:solidFill>
                  <a:srgbClr val="0033CC"/>
                </a:solidFill>
                <a:effectLst>
                  <a:outerShdw blurRad="38100" dist="38100" dir="2700000" algn="tl">
                    <a:srgbClr val="000000"/>
                  </a:outerShdw>
                </a:effectLst>
                <a:latin typeface="Arial" charset="0"/>
                <a:cs typeface="Arial" charset="0"/>
              </a:rPr>
              <a:t> male)</a:t>
            </a:r>
          </a:p>
        </p:txBody>
      </p:sp>
    </p:spTree>
    <p:extLst>
      <p:ext uri="{BB962C8B-B14F-4D97-AF65-F5344CB8AC3E}">
        <p14:creationId xmlns:p14="http://schemas.microsoft.com/office/powerpoint/2010/main" val="2051787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01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01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01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01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01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4" grpId="0" build="p"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09600" y="2026920"/>
            <a:ext cx="7696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dirty="0">
                <a:cs typeface="Times New Roman" pitchFamily="18" charset="0"/>
              </a:rPr>
              <a:t>“You’ll wear your hearing aids every day at school for the next month.  Every morning before you wake up, your father will remove your HA battery or leave it in, according to a coin flip.  He’ll then give the HA to your mother who will give it to you.  Neither you, your mother nor your teachers at school will know if the batteries are in or not. </a:t>
            </a:r>
          </a:p>
          <a:p>
            <a:pPr eaLnBrk="0" hangingPunct="0"/>
            <a:endParaRPr lang="en-US" dirty="0">
              <a:cs typeface="Times New Roman" pitchFamily="18" charset="0"/>
            </a:endParaRPr>
          </a:p>
          <a:p>
            <a:pPr eaLnBrk="0" hangingPunct="0"/>
            <a:r>
              <a:rPr lang="en-US" dirty="0">
                <a:cs typeface="Times New Roman" pitchFamily="18" charset="0"/>
              </a:rPr>
              <a:t>Every day, you and your teachers will estimate what percentage of classroom conversation you’re able to understand.  At the end of the month, we’ll correlate when your HA were working with your and your teacher’s estimations of how much you understood.”   </a:t>
            </a:r>
            <a:endParaRPr lang="en-US" sz="1800" dirty="0"/>
          </a:p>
        </p:txBody>
      </p:sp>
      <p:sp>
        <p:nvSpPr>
          <p:cNvPr id="2" name="TextBox 1"/>
          <p:cNvSpPr txBox="1"/>
          <p:nvPr/>
        </p:nvSpPr>
        <p:spPr>
          <a:xfrm>
            <a:off x="708025" y="660400"/>
            <a:ext cx="5768975" cy="1016000"/>
          </a:xfrm>
          <a:prstGeom prst="rect">
            <a:avLst/>
          </a:prstGeom>
          <a:noFill/>
        </p:spPr>
        <p:txBody>
          <a:bodyPr>
            <a:spAutoFit/>
          </a:bodyPr>
          <a:lstStyle/>
          <a:p>
            <a:pPr>
              <a:defRPr/>
            </a:pPr>
            <a:r>
              <a:rPr lang="en-US" sz="3200" dirty="0">
                <a:solidFill>
                  <a:srgbClr val="0033CC"/>
                </a:solidFill>
                <a:cs typeface="Times New Roman" pitchFamily="18" charset="0"/>
              </a:rPr>
              <a:t>My</a:t>
            </a:r>
            <a:r>
              <a:rPr lang="en-US" sz="3200" dirty="0">
                <a:solidFill>
                  <a:srgbClr val="0033CC"/>
                </a:solidFill>
                <a:effectLst>
                  <a:outerShdw blurRad="38100" dist="38100" dir="2700000" algn="tl">
                    <a:srgbClr val="000000"/>
                  </a:outerShdw>
                </a:effectLst>
                <a:cs typeface="Times New Roman" pitchFamily="18" charset="0"/>
              </a:rPr>
              <a:t> </a:t>
            </a:r>
            <a:r>
              <a:rPr lang="en-US" sz="3200" dirty="0">
                <a:solidFill>
                  <a:srgbClr val="0033CC"/>
                </a:solidFill>
                <a:cs typeface="Times New Roman" pitchFamily="18" charset="0"/>
              </a:rPr>
              <a:t>proposal</a:t>
            </a:r>
            <a:r>
              <a:rPr lang="en-US" sz="3200" dirty="0">
                <a:solidFill>
                  <a:srgbClr val="0033CC"/>
                </a:solidFill>
                <a:effectLst>
                  <a:outerShdw blurRad="38100" dist="38100" dir="2700000" algn="tl">
                    <a:srgbClr val="000000"/>
                  </a:outerShdw>
                </a:effectLst>
                <a:cs typeface="Times New Roman" pitchFamily="18" charset="0"/>
              </a:rPr>
              <a:t> </a:t>
            </a:r>
            <a:r>
              <a:rPr lang="en-US" sz="3200" dirty="0">
                <a:solidFill>
                  <a:srgbClr val="0033CC"/>
                </a:solidFill>
                <a:cs typeface="Times New Roman" pitchFamily="18" charset="0"/>
              </a:rPr>
              <a:t>to Paul: </a:t>
            </a:r>
          </a:p>
          <a:p>
            <a:pPr>
              <a:defRPr/>
            </a:pPr>
            <a:endParaRPr lang="en-US" sz="2800" dirty="0"/>
          </a:p>
        </p:txBody>
      </p:sp>
    </p:spTree>
    <p:extLst>
      <p:ext uri="{BB962C8B-B14F-4D97-AF65-F5344CB8AC3E}">
        <p14:creationId xmlns:p14="http://schemas.microsoft.com/office/powerpoint/2010/main" val="69641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685800" y="152400"/>
            <a:ext cx="8229600" cy="1143000"/>
          </a:xfrm>
        </p:spPr>
        <p:txBody>
          <a:bodyPr/>
          <a:lstStyle/>
          <a:p>
            <a:pPr algn="l"/>
            <a:r>
              <a:rPr lang="en-US" b="1" smtClean="0">
                <a:solidFill>
                  <a:schemeClr val="bg1"/>
                </a:solidFill>
                <a:cs typeface="Arial" pitchFamily="34" charset="0"/>
              </a:rPr>
              <a:t>Robert Cialdini</a:t>
            </a:r>
          </a:p>
        </p:txBody>
      </p:sp>
      <p:sp>
        <p:nvSpPr>
          <p:cNvPr id="141315" name="Content Placeholder 2"/>
          <p:cNvSpPr>
            <a:spLocks noGrp="1"/>
          </p:cNvSpPr>
          <p:nvPr>
            <p:ph idx="1"/>
          </p:nvPr>
        </p:nvSpPr>
        <p:spPr>
          <a:xfrm>
            <a:off x="381000" y="4191000"/>
            <a:ext cx="6781800" cy="2286000"/>
          </a:xfrm>
        </p:spPr>
        <p:txBody>
          <a:bodyPr/>
          <a:lstStyle/>
          <a:p>
            <a:pPr>
              <a:buFont typeface="Arial" pitchFamily="34" charset="0"/>
              <a:buNone/>
            </a:pPr>
            <a:r>
              <a:rPr lang="en-US" sz="2000" smtClean="0"/>
              <a:t>	</a:t>
            </a:r>
          </a:p>
          <a:p>
            <a:pPr>
              <a:buFont typeface="Arial" pitchFamily="34" charset="0"/>
              <a:buNone/>
            </a:pPr>
            <a:r>
              <a:rPr lang="en-US" sz="2000" smtClean="0"/>
              <a:t>			Sold over 1,000,000 copies</a:t>
            </a:r>
          </a:p>
          <a:p>
            <a:pPr>
              <a:buFont typeface="Arial" pitchFamily="34" charset="0"/>
              <a:buNone/>
            </a:pPr>
            <a:r>
              <a:rPr lang="en-US" sz="2000" smtClean="0"/>
              <a:t>			Translated into 20 languages</a:t>
            </a:r>
          </a:p>
          <a:p>
            <a:pPr>
              <a:buFont typeface="Arial" pitchFamily="34" charset="0"/>
              <a:buNone/>
            </a:pPr>
            <a:r>
              <a:rPr lang="en-US" sz="2000" smtClean="0"/>
              <a:t>			NY Times Best Seller List</a:t>
            </a:r>
          </a:p>
          <a:p>
            <a:pPr>
              <a:buFont typeface="Arial" pitchFamily="34" charset="0"/>
              <a:buNone/>
            </a:pPr>
            <a:r>
              <a:rPr lang="en-US" sz="2000" smtClean="0"/>
              <a:t>			Fortune Mag – 75 Smartest Business Books</a:t>
            </a:r>
          </a:p>
        </p:txBody>
      </p:sp>
      <p:pic>
        <p:nvPicPr>
          <p:cNvPr id="141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31731">
            <a:off x="1871663" y="1508125"/>
            <a:ext cx="17430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96861">
            <a:off x="5292725" y="1503363"/>
            <a:ext cx="17430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02166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solidFill>
                  <a:srgbClr val="0033CC"/>
                </a:solidFill>
              </a:rPr>
              <a:t>Paul’s data</a:t>
            </a:r>
          </a:p>
        </p:txBody>
      </p:sp>
      <p:graphicFrame>
        <p:nvGraphicFramePr>
          <p:cNvPr id="38915" name="Object 3"/>
          <p:cNvGraphicFramePr>
            <a:graphicFrameLocks noGrp="1" noChangeAspect="1"/>
          </p:cNvGraphicFramePr>
          <p:nvPr>
            <p:ph type="chart" idx="1"/>
          </p:nvPr>
        </p:nvGraphicFramePr>
        <p:xfrm>
          <a:off x="2379663" y="1981200"/>
          <a:ext cx="4359275" cy="4114800"/>
        </p:xfrm>
        <a:graphic>
          <a:graphicData uri="http://schemas.openxmlformats.org/presentationml/2006/ole">
            <mc:AlternateContent xmlns:mc="http://schemas.openxmlformats.org/markup-compatibility/2006">
              <mc:Choice xmlns:v="urn:schemas-microsoft-com:vml" Requires="v">
                <p:oleObj spid="_x0000_s42178" name="Chart" r:id="rId4" imgW="6096000" imgH="5753100" progId="MSGraph.Chart.8">
                  <p:embed followColorScheme="full"/>
                </p:oleObj>
              </mc:Choice>
              <mc:Fallback>
                <p:oleObj name="Chart" r:id="rId4" imgW="6096000" imgH="57531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9663" y="1981200"/>
                        <a:ext cx="4359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6" name="Text Box 4"/>
          <p:cNvSpPr txBox="1">
            <a:spLocks noChangeArrowheads="1"/>
          </p:cNvSpPr>
          <p:nvPr/>
        </p:nvSpPr>
        <p:spPr bwMode="auto">
          <a:xfrm>
            <a:off x="838200" y="32004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b="1"/>
              <a:t>%</a:t>
            </a:r>
          </a:p>
          <a:p>
            <a:pPr eaLnBrk="1" hangingPunct="1"/>
            <a:r>
              <a:rPr lang="en-US" b="1"/>
              <a:t>understood</a:t>
            </a:r>
          </a:p>
        </p:txBody>
      </p:sp>
    </p:spTree>
    <p:extLst>
      <p:ext uri="{BB962C8B-B14F-4D97-AF65-F5344CB8AC3E}">
        <p14:creationId xmlns:p14="http://schemas.microsoft.com/office/powerpoint/2010/main" val="334103379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533400" y="1071800"/>
            <a:ext cx="84582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0988" indent="-280988"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dirty="0">
                <a:solidFill>
                  <a:srgbClr val="000000"/>
                </a:solidFill>
                <a:cs typeface="Courier New" pitchFamily="49" charset="0"/>
              </a:rPr>
              <a:t>“You don’t </a:t>
            </a:r>
            <a:r>
              <a:rPr lang="en-US" dirty="0" err="1">
                <a:solidFill>
                  <a:srgbClr val="000000"/>
                </a:solidFill>
                <a:cs typeface="Courier New" pitchFamily="49" charset="0"/>
              </a:rPr>
              <a:t>wanna</a:t>
            </a:r>
            <a:r>
              <a:rPr lang="en-US" dirty="0">
                <a:solidFill>
                  <a:srgbClr val="000000"/>
                </a:solidFill>
                <a:cs typeface="Courier New" pitchFamily="49" charset="0"/>
              </a:rPr>
              <a:t> be here, do you?”  </a:t>
            </a:r>
          </a:p>
          <a:p>
            <a:pPr eaLnBrk="1" hangingPunct="1">
              <a:spcBef>
                <a:spcPct val="50000"/>
              </a:spcBef>
            </a:pPr>
            <a:r>
              <a:rPr lang="en-US" dirty="0">
                <a:solidFill>
                  <a:srgbClr val="CC00FF"/>
                </a:solidFill>
                <a:cs typeface="Courier New" pitchFamily="49" charset="0"/>
              </a:rPr>
              <a:t> </a:t>
            </a:r>
            <a:r>
              <a:rPr lang="en-US" dirty="0">
                <a:solidFill>
                  <a:srgbClr val="C00000"/>
                </a:solidFill>
                <a:cs typeface="Courier New" pitchFamily="49" charset="0"/>
              </a:rPr>
              <a:t>He shook his head.  </a:t>
            </a:r>
          </a:p>
          <a:p>
            <a:pPr eaLnBrk="1" hangingPunct="1">
              <a:spcBef>
                <a:spcPct val="50000"/>
              </a:spcBef>
            </a:pPr>
            <a:r>
              <a:rPr lang="en-US" dirty="0">
                <a:solidFill>
                  <a:srgbClr val="000000"/>
                </a:solidFill>
                <a:cs typeface="Courier New" pitchFamily="49" charset="0"/>
              </a:rPr>
              <a:t>“Neither do I.  What would you rather be doing?” </a:t>
            </a:r>
          </a:p>
          <a:p>
            <a:pPr eaLnBrk="1" hangingPunct="1">
              <a:spcBef>
                <a:spcPct val="50000"/>
              </a:spcBef>
            </a:pPr>
            <a:r>
              <a:rPr lang="en-US" dirty="0">
                <a:solidFill>
                  <a:srgbClr val="C00000"/>
                </a:solidFill>
                <a:cs typeface="Courier New" pitchFamily="49" charset="0"/>
              </a:rPr>
              <a:t>“Hanging out” he grunted.  </a:t>
            </a:r>
          </a:p>
          <a:p>
            <a:pPr eaLnBrk="1" hangingPunct="1">
              <a:spcBef>
                <a:spcPct val="50000"/>
              </a:spcBef>
            </a:pPr>
            <a:r>
              <a:rPr lang="en-US" dirty="0">
                <a:solidFill>
                  <a:srgbClr val="000000"/>
                </a:solidFill>
                <a:cs typeface="Courier New" pitchFamily="49" charset="0"/>
              </a:rPr>
              <a:t>“Me too.  Looks like we’re stuck with each other for a while.” </a:t>
            </a:r>
          </a:p>
          <a:p>
            <a:pPr eaLnBrk="1" hangingPunct="1">
              <a:spcBef>
                <a:spcPct val="50000"/>
              </a:spcBef>
            </a:pPr>
            <a:r>
              <a:rPr lang="en-US" dirty="0">
                <a:solidFill>
                  <a:srgbClr val="C00000"/>
                </a:solidFill>
                <a:cs typeface="Courier New" pitchFamily="49" charset="0"/>
              </a:rPr>
              <a:t> No response.</a:t>
            </a:r>
          </a:p>
          <a:p>
            <a:pPr eaLnBrk="1" hangingPunct="1">
              <a:spcBef>
                <a:spcPct val="50000"/>
              </a:spcBef>
            </a:pPr>
            <a:r>
              <a:rPr lang="en-US" dirty="0">
                <a:solidFill>
                  <a:srgbClr val="000000"/>
                </a:solidFill>
                <a:cs typeface="Courier New" pitchFamily="49" charset="0"/>
              </a:rPr>
              <a:t>“How would you hang out if you didn’t have to be here?” I asked. </a:t>
            </a:r>
          </a:p>
          <a:p>
            <a:pPr marL="60325" indent="-60325" eaLnBrk="1" hangingPunct="1">
              <a:spcBef>
                <a:spcPct val="50000"/>
              </a:spcBef>
            </a:pPr>
            <a:r>
              <a:rPr lang="en-US" dirty="0">
                <a:solidFill>
                  <a:srgbClr val="C00000"/>
                </a:solidFill>
                <a:cs typeface="Courier New" pitchFamily="49" charset="0"/>
              </a:rPr>
              <a:t>“I hang out in my bedroom, but my mom’s always badgering me to clean it up.” </a:t>
            </a:r>
          </a:p>
          <a:p>
            <a:pPr eaLnBrk="1" hangingPunct="1">
              <a:spcBef>
                <a:spcPct val="50000"/>
              </a:spcBef>
            </a:pPr>
            <a:r>
              <a:rPr lang="en-US" dirty="0">
                <a:solidFill>
                  <a:srgbClr val="000000"/>
                </a:solidFill>
                <a:cs typeface="Courier New" pitchFamily="49" charset="0"/>
              </a:rPr>
              <a:t>“Like what </a:t>
            </a:r>
            <a:r>
              <a:rPr lang="en-US" i="1" dirty="0">
                <a:solidFill>
                  <a:srgbClr val="000000"/>
                </a:solidFill>
                <a:cs typeface="Courier New" pitchFamily="49" charset="0"/>
              </a:rPr>
              <a:t>I</a:t>
            </a:r>
            <a:r>
              <a:rPr lang="en-US" dirty="0">
                <a:solidFill>
                  <a:srgbClr val="000000"/>
                </a:solidFill>
                <a:cs typeface="Courier New" pitchFamily="49" charset="0"/>
              </a:rPr>
              <a:t> </a:t>
            </a:r>
            <a:r>
              <a:rPr lang="en-US" i="1" dirty="0">
                <a:solidFill>
                  <a:srgbClr val="000000"/>
                </a:solidFill>
                <a:cs typeface="Courier New" pitchFamily="49" charset="0"/>
              </a:rPr>
              <a:t>don’t do</a:t>
            </a:r>
            <a:r>
              <a:rPr lang="en-US" dirty="0">
                <a:solidFill>
                  <a:srgbClr val="000000"/>
                </a:solidFill>
                <a:cs typeface="Courier New" pitchFamily="49" charset="0"/>
              </a:rPr>
              <a:t> when I’m cooking, you don’t make a mess, right?” </a:t>
            </a:r>
          </a:p>
          <a:p>
            <a:pPr eaLnBrk="1" hangingPunct="1">
              <a:spcBef>
                <a:spcPct val="50000"/>
              </a:spcBef>
            </a:pPr>
            <a:r>
              <a:rPr lang="en-US" dirty="0">
                <a:solidFill>
                  <a:srgbClr val="C00000"/>
                </a:solidFill>
                <a:cs typeface="Courier New" pitchFamily="49" charset="0"/>
              </a:rPr>
              <a:t>“You got that right” he agreed. </a:t>
            </a:r>
          </a:p>
          <a:p>
            <a:pPr eaLnBrk="1" hangingPunct="1">
              <a:spcBef>
                <a:spcPct val="50000"/>
              </a:spcBef>
            </a:pPr>
            <a:r>
              <a:rPr lang="en-US" dirty="0">
                <a:solidFill>
                  <a:srgbClr val="000000"/>
                </a:solidFill>
                <a:cs typeface="Courier New" pitchFamily="49" charset="0"/>
              </a:rPr>
              <a:t>“I’ll convince your mother if you convince my wife?”</a:t>
            </a:r>
          </a:p>
          <a:p>
            <a:pPr eaLnBrk="1" hangingPunct="1">
              <a:spcBef>
                <a:spcPct val="50000"/>
              </a:spcBef>
            </a:pPr>
            <a:r>
              <a:rPr lang="en-US" dirty="0">
                <a:solidFill>
                  <a:srgbClr val="C00000"/>
                </a:solidFill>
                <a:cs typeface="Courier New" pitchFamily="49" charset="0"/>
              </a:rPr>
              <a:t> First a smirk, then a nod!  </a:t>
            </a:r>
          </a:p>
        </p:txBody>
      </p:sp>
      <p:sp>
        <p:nvSpPr>
          <p:cNvPr id="512003" name="Text Box 3"/>
          <p:cNvSpPr txBox="1">
            <a:spLocks noChangeArrowheads="1"/>
          </p:cNvSpPr>
          <p:nvPr/>
        </p:nvSpPr>
        <p:spPr bwMode="auto">
          <a:xfrm>
            <a:off x="533400" y="304800"/>
            <a:ext cx="8704263" cy="523875"/>
          </a:xfrm>
          <a:prstGeom prst="rect">
            <a:avLst/>
          </a:prstGeom>
          <a:noFill/>
          <a:ln w="9525">
            <a:noFill/>
            <a:miter lim="800000"/>
            <a:headEnd/>
            <a:tailEnd/>
          </a:ln>
          <a:effec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defRPr/>
            </a:pPr>
            <a:r>
              <a:rPr lang="en-US" sz="2800" dirty="0" smtClean="0">
                <a:solidFill>
                  <a:srgbClr val="0033CC"/>
                </a:solidFill>
                <a:effectLst>
                  <a:outerShdw blurRad="38100" dist="38100" dir="2700000" algn="tl">
                    <a:srgbClr val="000000"/>
                  </a:outerShdw>
                </a:effectLst>
              </a:rPr>
              <a:t>Attempting to collaborate with  Bob (16 y/o, </a:t>
            </a:r>
            <a:r>
              <a:rPr lang="en-US" sz="2800" dirty="0" err="1" smtClean="0">
                <a:solidFill>
                  <a:srgbClr val="0033CC"/>
                </a:solidFill>
                <a:effectLst>
                  <a:outerShdw blurRad="38100" dist="38100" dir="2700000" algn="tl">
                    <a:srgbClr val="000000"/>
                  </a:outerShdw>
                </a:effectLst>
              </a:rPr>
              <a:t>hoh</a:t>
            </a:r>
            <a:r>
              <a:rPr lang="en-US" sz="2800" dirty="0" smtClean="0">
                <a:solidFill>
                  <a:srgbClr val="0033CC"/>
                </a:solidFill>
                <a:effectLst>
                  <a:outerShdw blurRad="38100" dist="38100" dir="2700000" algn="tl">
                    <a:srgbClr val="000000"/>
                  </a:outerShdw>
                </a:effectLst>
              </a:rPr>
              <a:t> male</a:t>
            </a:r>
            <a:r>
              <a:rPr lang="en-US" dirty="0" smtClean="0">
                <a:solidFill>
                  <a:srgbClr val="0033CC"/>
                </a:solidFill>
                <a:effectLst>
                  <a:outerShdw blurRad="38100" dist="38100" dir="2700000" algn="tl">
                    <a:srgbClr val="000000"/>
                  </a:outerShdw>
                </a:effectLst>
              </a:rPr>
              <a:t>)</a:t>
            </a:r>
          </a:p>
        </p:txBody>
      </p:sp>
      <p:sp>
        <p:nvSpPr>
          <p:cNvPr id="2" name="Down Arrow 1"/>
          <p:cNvSpPr/>
          <p:nvPr/>
        </p:nvSpPr>
        <p:spPr>
          <a:xfrm rot="2099898">
            <a:off x="2617569" y="3294349"/>
            <a:ext cx="1143000" cy="3429000"/>
          </a:xfrm>
          <a:prstGeom prst="down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70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70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2706">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2706">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2706">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2706">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7270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circle(in)">
                                      <p:cBhvr>
                                        <p:cTn id="5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uiExpand="1" build="p" autoUpdateAnimBg="0"/>
      <p:bldP spid="2"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Mike\AppData\Local\Microsoft\Windows\Temporary Internet Files\Content.IE5\2SKOLM7I\MC9003838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609600"/>
            <a:ext cx="1542288" cy="1226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2209800"/>
            <a:ext cx="6934200" cy="1384995"/>
          </a:xfrm>
          <a:prstGeom prst="rect">
            <a:avLst/>
          </a:prstGeom>
          <a:noFill/>
        </p:spPr>
        <p:txBody>
          <a:bodyPr wrap="square" rtlCol="0">
            <a:spAutoFit/>
          </a:bodyPr>
          <a:lstStyle/>
          <a:p>
            <a:pPr algn="ctr"/>
            <a:r>
              <a:rPr lang="en-US" sz="2800" dirty="0" smtClean="0"/>
              <a:t>It’s important to connect beyond the presenting problem </a:t>
            </a:r>
          </a:p>
          <a:p>
            <a:pPr algn="ctr"/>
            <a:r>
              <a:rPr lang="en-US" sz="2800" dirty="0" smtClean="0"/>
              <a:t>(something that has nothing to do with HL)</a:t>
            </a:r>
            <a:endParaRPr lang="en-US" sz="2800" dirty="0"/>
          </a:p>
        </p:txBody>
      </p:sp>
      <p:sp>
        <p:nvSpPr>
          <p:cNvPr id="3" name="TextBox 2"/>
          <p:cNvSpPr txBox="1"/>
          <p:nvPr/>
        </p:nvSpPr>
        <p:spPr>
          <a:xfrm>
            <a:off x="1737360" y="4467850"/>
            <a:ext cx="5181600" cy="523220"/>
          </a:xfrm>
          <a:prstGeom prst="rect">
            <a:avLst/>
          </a:prstGeom>
          <a:noFill/>
        </p:spPr>
        <p:txBody>
          <a:bodyPr wrap="square" rtlCol="0">
            <a:spAutoFit/>
          </a:bodyPr>
          <a:lstStyle/>
          <a:p>
            <a:pPr algn="ctr"/>
            <a:r>
              <a:rPr lang="en-US" sz="2800" dirty="0" smtClean="0"/>
              <a:t>And to have fun doing it!!!</a:t>
            </a:r>
            <a:endParaRPr lang="en-US" sz="2800" dirty="0"/>
          </a:p>
        </p:txBody>
      </p:sp>
    </p:spTree>
    <p:extLst>
      <p:ext uri="{BB962C8B-B14F-4D97-AF65-F5344CB8AC3E}">
        <p14:creationId xmlns:p14="http://schemas.microsoft.com/office/powerpoint/2010/main" val="115357522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85800"/>
            <a:ext cx="6629400" cy="5485829"/>
          </a:xfrm>
          <a:prstGeom prst="rect">
            <a:avLst/>
          </a:prstGeom>
        </p:spPr>
      </p:pic>
    </p:spTree>
    <p:extLst>
      <p:ext uri="{BB962C8B-B14F-4D97-AF65-F5344CB8AC3E}">
        <p14:creationId xmlns:p14="http://schemas.microsoft.com/office/powerpoint/2010/main" val="164764204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95400"/>
            <a:ext cx="7086600" cy="4308872"/>
          </a:xfrm>
          <a:prstGeom prst="rect">
            <a:avLst/>
          </a:prstGeom>
        </p:spPr>
        <p:txBody>
          <a:bodyPr>
            <a:spAutoFit/>
          </a:bodyPr>
          <a:lstStyle/>
          <a:p>
            <a:pPr>
              <a:defRPr/>
            </a:pPr>
            <a:r>
              <a:rPr lang="en-US" sz="2800" dirty="0">
                <a:solidFill>
                  <a:prstClr val="black"/>
                </a:solidFill>
              </a:rPr>
              <a:t>Avoid unsolicited advice</a:t>
            </a:r>
          </a:p>
          <a:p>
            <a:pPr>
              <a:defRPr/>
            </a:pPr>
            <a:r>
              <a:rPr lang="en-US" dirty="0">
                <a:solidFill>
                  <a:prstClr val="black"/>
                </a:solidFill>
              </a:rPr>
              <a:t>   “</a:t>
            </a:r>
            <a:r>
              <a:rPr lang="en-US" dirty="0">
                <a:solidFill>
                  <a:srgbClr val="C00000"/>
                </a:solidFill>
              </a:rPr>
              <a:t>I have an idea.  Can I share this with you?”</a:t>
            </a:r>
          </a:p>
          <a:p>
            <a:pPr>
              <a:defRPr/>
            </a:pPr>
            <a:endParaRPr lang="en-US" dirty="0">
              <a:solidFill>
                <a:prstClr val="black"/>
              </a:solidFill>
            </a:endParaRPr>
          </a:p>
          <a:p>
            <a:pPr>
              <a:defRPr/>
            </a:pPr>
            <a:r>
              <a:rPr lang="en-US" sz="2800" dirty="0">
                <a:solidFill>
                  <a:prstClr val="black"/>
                </a:solidFill>
              </a:rPr>
              <a:t>Ask permission first</a:t>
            </a:r>
          </a:p>
          <a:p>
            <a:pPr>
              <a:defRPr/>
            </a:pPr>
            <a:r>
              <a:rPr lang="en-US" dirty="0">
                <a:solidFill>
                  <a:prstClr val="black"/>
                </a:solidFill>
              </a:rPr>
              <a:t>   “</a:t>
            </a:r>
            <a:r>
              <a:rPr lang="en-US" dirty="0">
                <a:solidFill>
                  <a:srgbClr val="C00000"/>
                </a:solidFill>
              </a:rPr>
              <a:t>Is this a good time to talk about . . . ?”</a:t>
            </a:r>
          </a:p>
          <a:p>
            <a:pPr>
              <a:defRPr/>
            </a:pPr>
            <a:endParaRPr lang="en-US" dirty="0">
              <a:solidFill>
                <a:prstClr val="black"/>
              </a:solidFill>
            </a:endParaRPr>
          </a:p>
          <a:p>
            <a:pPr>
              <a:defRPr/>
            </a:pPr>
            <a:r>
              <a:rPr lang="en-US" sz="2800" dirty="0">
                <a:solidFill>
                  <a:prstClr val="black"/>
                </a:solidFill>
              </a:rPr>
              <a:t>Dual expertise: local v expert knowledge</a:t>
            </a:r>
          </a:p>
          <a:p>
            <a:pPr marL="457200" indent="-106363">
              <a:spcBef>
                <a:spcPts val="600"/>
              </a:spcBef>
              <a:spcAft>
                <a:spcPts val="600"/>
              </a:spcAft>
              <a:defRPr/>
            </a:pPr>
            <a:r>
              <a:rPr lang="en-US" dirty="0" smtClean="0">
                <a:solidFill>
                  <a:srgbClr val="C00000"/>
                </a:solidFill>
              </a:rPr>
              <a:t>“</a:t>
            </a:r>
            <a:r>
              <a:rPr lang="en-US" dirty="0">
                <a:solidFill>
                  <a:srgbClr val="C00000"/>
                </a:solidFill>
              </a:rPr>
              <a:t>Here’s my concern for what it’s worth.  I know too many people who keep </a:t>
            </a:r>
            <a:r>
              <a:rPr lang="en-US" dirty="0" smtClean="0">
                <a:solidFill>
                  <a:srgbClr val="C00000"/>
                </a:solidFill>
              </a:rPr>
              <a:t>nodding their head, pretending to understand, that get begin to develop neck difficulties.  I </a:t>
            </a:r>
            <a:r>
              <a:rPr lang="en-US" dirty="0">
                <a:solidFill>
                  <a:srgbClr val="C00000"/>
                </a:solidFill>
              </a:rPr>
              <a:t>don’t want that to happen to you.  Do you?”</a:t>
            </a:r>
          </a:p>
          <a:p>
            <a:pPr>
              <a:defRPr/>
            </a:pPr>
            <a:endParaRPr lang="en-US" dirty="0">
              <a:solidFill>
                <a:prstClr val="black"/>
              </a:solidFill>
            </a:endParaRPr>
          </a:p>
        </p:txBody>
      </p:sp>
      <p:sp>
        <p:nvSpPr>
          <p:cNvPr id="142339" name="TextBox 2"/>
          <p:cNvSpPr txBox="1">
            <a:spLocks noChangeArrowheads="1"/>
          </p:cNvSpPr>
          <p:nvPr/>
        </p:nvSpPr>
        <p:spPr bwMode="auto">
          <a:xfrm>
            <a:off x="990600" y="228600"/>
            <a:ext cx="762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3200" b="1" dirty="0" smtClean="0">
                <a:solidFill>
                  <a:prstClr val="white"/>
                </a:solidFill>
                <a:effectLst>
                  <a:outerShdw blurRad="38100" dist="38100" dir="2700000" algn="tl">
                    <a:srgbClr val="000000">
                      <a:alpha val="43137"/>
                    </a:srgbClr>
                  </a:outerShdw>
                </a:effectLst>
              </a:rPr>
              <a:t>More </a:t>
            </a:r>
            <a:r>
              <a:rPr lang="en-US" sz="3200" b="1" dirty="0">
                <a:solidFill>
                  <a:prstClr val="white"/>
                </a:solidFill>
                <a:effectLst>
                  <a:outerShdw blurRad="38100" dist="38100" dir="2700000" algn="tl">
                    <a:srgbClr val="000000">
                      <a:alpha val="43137"/>
                    </a:srgbClr>
                  </a:outerShdw>
                </a:effectLst>
              </a:rPr>
              <a:t>tips to facilitate collaboration</a:t>
            </a:r>
          </a:p>
        </p:txBody>
      </p:sp>
    </p:spTree>
    <p:extLst>
      <p:ext uri="{BB962C8B-B14F-4D97-AF65-F5344CB8AC3E}">
        <p14:creationId xmlns:p14="http://schemas.microsoft.com/office/powerpoint/2010/main" val="341378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dirty="0"/>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308872"/>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Achieving</a:t>
            </a:r>
            <a:r>
              <a:rPr lang="en-US" b="1" dirty="0">
                <a:solidFill>
                  <a:schemeClr val="bg1">
                    <a:lumMod val="50000"/>
                  </a:schemeClr>
                </a:solidFill>
              </a:rPr>
              <a:t> </a:t>
            </a:r>
            <a:r>
              <a:rPr lang="en-US" dirty="0">
                <a:solidFill>
                  <a:schemeClr val="bg1">
                    <a:lumMod val="50000"/>
                  </a:schemeClr>
                </a:solidFill>
              </a:rPr>
              <a:t>likability,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Mitigating traumatic transference,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Understanding a patient’s psychological construction of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Eliciting and sharing transformative stories, </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Motivational </a:t>
            </a:r>
            <a:r>
              <a:rPr lang="en-US" dirty="0">
                <a:solidFill>
                  <a:schemeClr val="bg1">
                    <a:lumMod val="50000"/>
                  </a:schemeClr>
                </a:solidFill>
              </a:rPr>
              <a:t>Interviewing,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Externalizing the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Facilitating conversational pivotal junctures,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Nuts and bolts of collaboration</a:t>
            </a:r>
            <a:r>
              <a:rPr lang="en-US" dirty="0"/>
              <a:t>, </a:t>
            </a:r>
          </a:p>
          <a:p>
            <a:pPr marL="342900" indent="-342900">
              <a:spcBef>
                <a:spcPts val="300"/>
              </a:spcBef>
              <a:spcAft>
                <a:spcPts val="300"/>
              </a:spcAft>
              <a:buFont typeface="Wingdings" panose="05000000000000000000" pitchFamily="2" charset="2"/>
              <a:buChar char="v"/>
            </a:pPr>
            <a:r>
              <a:rPr lang="en-US" sz="2400" b="1" dirty="0">
                <a:solidFill>
                  <a:srgbClr val="FF0000"/>
                </a:solidFill>
              </a:rPr>
              <a:t>Managing the family and social networks,</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Deliberate </a:t>
            </a:r>
            <a:r>
              <a:rPr lang="en-US" dirty="0">
                <a:solidFill>
                  <a:schemeClr val="bg1">
                    <a:lumMod val="50000"/>
                  </a:schemeClr>
                </a:solidFill>
              </a:rPr>
              <a:t>use of spontaneous humor,</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Making </a:t>
            </a:r>
            <a:r>
              <a:rPr lang="en-US" dirty="0">
                <a:solidFill>
                  <a:schemeClr val="bg1">
                    <a:lumMod val="50000"/>
                  </a:schemeClr>
                </a:solidFill>
              </a:rPr>
              <a:t>effective mental health referrals.  </a:t>
            </a:r>
          </a:p>
        </p:txBody>
      </p:sp>
    </p:spTree>
    <p:extLst>
      <p:ext uri="{BB962C8B-B14F-4D97-AF65-F5344CB8AC3E}">
        <p14:creationId xmlns:p14="http://schemas.microsoft.com/office/powerpoint/2010/main" val="272729124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rot="732697">
            <a:off x="744538" y="4403725"/>
            <a:ext cx="7997825" cy="2133600"/>
          </a:xfrm>
        </p:spPr>
        <p:txBody>
          <a:bodyPr/>
          <a:lstStyle/>
          <a:p>
            <a:pPr algn="l" eaLnBrk="1" hangingPunct="1">
              <a:defRPr/>
            </a:pPr>
            <a:r>
              <a:rPr lang="en-US" sz="3600" b="1" dirty="0" smtClean="0">
                <a:solidFill>
                  <a:srgbClr val="FF0000"/>
                </a:solidFill>
                <a:effectLst>
                  <a:outerShdw blurRad="38100" dist="38100" dir="2700000" algn="tl">
                    <a:srgbClr val="000000"/>
                  </a:outerShdw>
                </a:effectLst>
              </a:rPr>
              <a:t>There are invisible people in your office</a:t>
            </a:r>
            <a:endParaRPr lang="en-US" sz="2800" b="1" dirty="0" smtClean="0">
              <a:solidFill>
                <a:srgbClr val="FF0000"/>
              </a:solidFill>
              <a:effectLst>
                <a:outerShdw blurRad="38100" dist="38100" dir="2700000" algn="tl">
                  <a:srgbClr val="000000"/>
                </a:outerShdw>
              </a:effectLst>
            </a:endParaRPr>
          </a:p>
        </p:txBody>
      </p:sp>
      <p:sp>
        <p:nvSpPr>
          <p:cNvPr id="104451" name="Text Box 3"/>
          <p:cNvSpPr txBox="1">
            <a:spLocks noChangeArrowheads="1"/>
          </p:cNvSpPr>
          <p:nvPr/>
        </p:nvSpPr>
        <p:spPr bwMode="auto">
          <a:xfrm rot="1237142">
            <a:off x="1660525" y="2601913"/>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800">
                <a:solidFill>
                  <a:schemeClr val="hlink"/>
                </a:solidFill>
                <a:latin typeface="Elephant" pitchFamily="18" charset="0"/>
              </a:rPr>
              <a:t>Pssss</a:t>
            </a:r>
          </a:p>
        </p:txBody>
      </p:sp>
      <p:pic>
        <p:nvPicPr>
          <p:cNvPr id="104452" name="Picture 4" descr="C:\My Documents\My Pictures\secr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30413"/>
            <a:ext cx="16256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Rectangle 1"/>
          <p:cNvSpPr>
            <a:spLocks noChangeArrowheads="1"/>
          </p:cNvSpPr>
          <p:nvPr/>
        </p:nvSpPr>
        <p:spPr bwMode="auto">
          <a:xfrm>
            <a:off x="914400" y="5334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spcAft>
                <a:spcPts val="600"/>
              </a:spcAft>
            </a:pPr>
            <a:r>
              <a:rPr lang="en-US" sz="3600"/>
              <a:t>Unraveling the patient from the family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96642">
                                            <p:txEl>
                                              <p:pRg st="0" end="0"/>
                                            </p:txEl>
                                          </p:spTgt>
                                        </p:tgtEl>
                                        <p:attrNameLst>
                                          <p:attrName>style.visibility</p:attrName>
                                        </p:attrNameLst>
                                      </p:cBhvr>
                                      <p:to>
                                        <p:strVal val="visible"/>
                                      </p:to>
                                    </p:set>
                                    <p:animEffect transition="in" filter="wipe(left)">
                                      <p:cBhvr>
                                        <p:cTn id="7" dur="500"/>
                                        <p:tgtEl>
                                          <p:spTgt spid="4966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2" grpId="0" build="p" autoUpdateAnimBg="0" advAuto="100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304800"/>
            <a:ext cx="7772400" cy="1143000"/>
          </a:xfrm>
        </p:spPr>
        <p:txBody>
          <a:bodyPr/>
          <a:lstStyle/>
          <a:p>
            <a:pPr eaLnBrk="1" hangingPunct="1"/>
            <a:r>
              <a:rPr lang="en-US" sz="3600" smtClean="0"/>
              <a:t>Circular questioning of Joan</a:t>
            </a:r>
            <a:r>
              <a:rPr lang="en-US" smtClean="0"/>
              <a:t> </a:t>
            </a:r>
          </a:p>
        </p:txBody>
      </p:sp>
      <p:sp>
        <p:nvSpPr>
          <p:cNvPr id="108547" name="Text Box 3"/>
          <p:cNvSpPr txBox="1">
            <a:spLocks noChangeArrowheads="1"/>
          </p:cNvSpPr>
          <p:nvPr/>
        </p:nvSpPr>
        <p:spPr bwMode="auto">
          <a:xfrm>
            <a:off x="304800" y="1905000"/>
            <a:ext cx="86106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1175" indent="-511175"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800" b="1" dirty="0">
                <a:solidFill>
                  <a:srgbClr val="C00000"/>
                </a:solidFill>
                <a:latin typeface="Times New Roman" pitchFamily="18" charset="0"/>
                <a:cs typeface="Courier New" pitchFamily="49" charset="0"/>
              </a:rPr>
              <a:t>A: </a:t>
            </a:r>
            <a:r>
              <a:rPr lang="en-US" sz="2800" b="1" i="1" dirty="0">
                <a:solidFill>
                  <a:srgbClr val="C00000"/>
                </a:solidFill>
                <a:latin typeface="Times New Roman" pitchFamily="18" charset="0"/>
                <a:cs typeface="Courier New" pitchFamily="49" charset="0"/>
              </a:rPr>
              <a:t>“How can I help?”</a:t>
            </a:r>
            <a:r>
              <a:rPr lang="en-US" sz="2800" dirty="0">
                <a:solidFill>
                  <a:srgbClr val="C00000"/>
                </a:solidFill>
                <a:latin typeface="Times New Roman" pitchFamily="18" charset="0"/>
              </a:rPr>
              <a:t> </a:t>
            </a:r>
          </a:p>
          <a:p>
            <a:pPr eaLnBrk="1" hangingPunct="1">
              <a:spcBef>
                <a:spcPct val="50000"/>
              </a:spcBef>
            </a:pPr>
            <a:r>
              <a:rPr lang="en-US" sz="2800" dirty="0">
                <a:latin typeface="Times New Roman" pitchFamily="18" charset="0"/>
                <a:cs typeface="Courier New" pitchFamily="49" charset="0"/>
              </a:rPr>
              <a:t>J:  “I came for </a:t>
            </a:r>
            <a:r>
              <a:rPr lang="en-US" sz="2800" dirty="0" err="1">
                <a:latin typeface="Times New Roman" pitchFamily="18" charset="0"/>
                <a:cs typeface="Courier New" pitchFamily="49" charset="0"/>
              </a:rPr>
              <a:t>hrng</a:t>
            </a:r>
            <a:r>
              <a:rPr lang="en-US" sz="2800" dirty="0">
                <a:latin typeface="Times New Roman" pitchFamily="18" charset="0"/>
                <a:cs typeface="Courier New" pitchFamily="49" charset="0"/>
              </a:rPr>
              <a:t> test and HA.”</a:t>
            </a:r>
          </a:p>
          <a:p>
            <a:pPr eaLnBrk="1" hangingPunct="1">
              <a:spcBef>
                <a:spcPct val="50000"/>
              </a:spcBef>
            </a:pPr>
            <a:r>
              <a:rPr lang="en-US" sz="2800" b="1" dirty="0">
                <a:solidFill>
                  <a:srgbClr val="C00000"/>
                </a:solidFill>
                <a:latin typeface="Times New Roman" pitchFamily="18" charset="0"/>
                <a:cs typeface="Courier New" pitchFamily="49" charset="0"/>
              </a:rPr>
              <a:t>A:  </a:t>
            </a:r>
            <a:r>
              <a:rPr lang="en-US" sz="2800" b="1" i="1" dirty="0">
                <a:solidFill>
                  <a:srgbClr val="C00000"/>
                </a:solidFill>
                <a:latin typeface="Times New Roman" pitchFamily="18" charset="0"/>
                <a:cs typeface="Courier New" pitchFamily="49" charset="0"/>
              </a:rPr>
              <a:t>“Would you tell me who referred you or knows that you came for a hearing test?”</a:t>
            </a:r>
            <a:r>
              <a:rPr lang="en-US" sz="2800" dirty="0">
                <a:solidFill>
                  <a:srgbClr val="C00000"/>
                </a:solidFill>
                <a:latin typeface="Times New Roman" pitchFamily="18" charset="0"/>
              </a:rPr>
              <a:t> </a:t>
            </a:r>
          </a:p>
          <a:p>
            <a:pPr eaLnBrk="1" hangingPunct="1">
              <a:spcBef>
                <a:spcPct val="50000"/>
              </a:spcBef>
            </a:pPr>
            <a:r>
              <a:rPr lang="en-US" sz="2800" dirty="0">
                <a:latin typeface="Times New Roman" pitchFamily="18" charset="0"/>
                <a:cs typeface="Courier New" pitchFamily="49" charset="0"/>
              </a:rPr>
              <a:t>J:   “My son.”</a:t>
            </a:r>
          </a:p>
          <a:p>
            <a:pPr eaLnBrk="1" hangingPunct="1">
              <a:spcBef>
                <a:spcPct val="50000"/>
              </a:spcBef>
            </a:pPr>
            <a:r>
              <a:rPr lang="en-US" sz="2800" b="1" dirty="0">
                <a:solidFill>
                  <a:srgbClr val="C00000"/>
                </a:solidFill>
                <a:latin typeface="Times New Roman" pitchFamily="18" charset="0"/>
                <a:cs typeface="Courier New" pitchFamily="49" charset="0"/>
              </a:rPr>
              <a:t>A:  </a:t>
            </a:r>
            <a:r>
              <a:rPr lang="en-US" sz="2800" b="1" i="1" dirty="0">
                <a:solidFill>
                  <a:srgbClr val="C00000"/>
                </a:solidFill>
                <a:latin typeface="Times New Roman" pitchFamily="18" charset="0"/>
                <a:cs typeface="Courier New" pitchFamily="49" charset="0"/>
              </a:rPr>
              <a:t>“Tell me about your son.”</a:t>
            </a:r>
            <a:r>
              <a:rPr lang="en-US" sz="2800" b="1" dirty="0">
                <a:solidFill>
                  <a:srgbClr val="C00000"/>
                </a:solidFill>
                <a:latin typeface="Times New Roman" pitchFamily="18" charset="0"/>
              </a:rPr>
              <a:t> </a:t>
            </a:r>
          </a:p>
          <a:p>
            <a:pPr eaLnBrk="1" hangingPunct="1">
              <a:spcBef>
                <a:spcPct val="50000"/>
              </a:spcBef>
            </a:pPr>
            <a:r>
              <a:rPr lang="en-US" sz="2800" dirty="0">
                <a:latin typeface="Times New Roman" pitchFamily="18" charset="0"/>
                <a:cs typeface="Courier New" pitchFamily="49" charset="0"/>
              </a:rPr>
              <a:t>J:   “Well, he’s Mr. Know-it-all, and has been badgering me to get hearing aids for years.”</a:t>
            </a:r>
            <a:r>
              <a:rPr lang="en-US" sz="2800" dirty="0">
                <a:latin typeface="Times New Roman" pitchFamily="18" charset="0"/>
              </a:rPr>
              <a:t> </a:t>
            </a:r>
          </a:p>
          <a:p>
            <a:pPr eaLnBrk="1" hangingPunct="1">
              <a:spcBef>
                <a:spcPct val="50000"/>
              </a:spcBef>
            </a:pPr>
            <a:endParaRPr lang="en-US" sz="2400" dirty="0">
              <a:latin typeface="Times New Roman" pitchFamily="18" charset="0"/>
            </a:endParaRPr>
          </a:p>
        </p:txBody>
      </p:sp>
      <p:sp>
        <p:nvSpPr>
          <p:cNvPr id="105476" name="Line 4"/>
          <p:cNvSpPr>
            <a:spLocks noChangeShapeType="1"/>
          </p:cNvSpPr>
          <p:nvPr/>
        </p:nvSpPr>
        <p:spPr bwMode="auto">
          <a:xfrm>
            <a:off x="0" y="1600200"/>
            <a:ext cx="9144000" cy="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42900" y="2209800"/>
            <a:ext cx="8305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5613" indent="-455613"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800" dirty="0">
                <a:latin typeface="+mn-lt"/>
                <a:cs typeface="Courier New" pitchFamily="49" charset="0"/>
              </a:rPr>
              <a:t>J:   “My daughter Janice and her husband, Tom.”</a:t>
            </a:r>
          </a:p>
          <a:p>
            <a:pPr eaLnBrk="1" hangingPunct="1">
              <a:spcBef>
                <a:spcPct val="50000"/>
              </a:spcBef>
            </a:pPr>
            <a:r>
              <a:rPr lang="en-US" sz="2800" b="1" dirty="0">
                <a:solidFill>
                  <a:srgbClr val="C00000"/>
                </a:solidFill>
                <a:latin typeface="+mn-lt"/>
                <a:cs typeface="Courier New" pitchFamily="49" charset="0"/>
              </a:rPr>
              <a:t>A:  </a:t>
            </a:r>
            <a:r>
              <a:rPr lang="en-US" sz="2800" b="1" i="1" dirty="0">
                <a:solidFill>
                  <a:srgbClr val="C00000"/>
                </a:solidFill>
                <a:latin typeface="+mn-lt"/>
                <a:cs typeface="Courier New" pitchFamily="49" charset="0"/>
              </a:rPr>
              <a:t>“And which of them – Mark, Janice, or Tom – would be most concerned if you did or did not get hearing aids?”</a:t>
            </a:r>
            <a:r>
              <a:rPr lang="en-US" sz="2800" b="1" dirty="0">
                <a:solidFill>
                  <a:srgbClr val="C00000"/>
                </a:solidFill>
                <a:latin typeface="+mn-lt"/>
                <a:cs typeface="Courier New" pitchFamily="49" charset="0"/>
              </a:rPr>
              <a:t> </a:t>
            </a:r>
          </a:p>
          <a:p>
            <a:pPr eaLnBrk="1" hangingPunct="1">
              <a:spcBef>
                <a:spcPct val="50000"/>
              </a:spcBef>
            </a:pPr>
            <a:r>
              <a:rPr lang="en-US" sz="2800" dirty="0">
                <a:latin typeface="+mn-lt"/>
                <a:cs typeface="Times New Roman" pitchFamily="18" charset="0"/>
              </a:rPr>
              <a:t>J:  “Definitely Mark.  Janice and Tom are more compassionate.  They would understand that it’s my decision.” </a:t>
            </a:r>
          </a:p>
        </p:txBody>
      </p:sp>
      <p:sp>
        <p:nvSpPr>
          <p:cNvPr id="106499" name="Text Box 3"/>
          <p:cNvSpPr txBox="1">
            <a:spLocks noChangeArrowheads="1"/>
          </p:cNvSpPr>
          <p:nvPr/>
        </p:nvSpPr>
        <p:spPr bwMode="auto">
          <a:xfrm>
            <a:off x="304800" y="990600"/>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marL="579438" indent="-579438" eaLnBrk="1" hangingPunct="1">
              <a:spcBef>
                <a:spcPct val="50000"/>
              </a:spcBef>
            </a:pPr>
            <a:r>
              <a:rPr lang="en-US" sz="2800" b="1" dirty="0">
                <a:solidFill>
                  <a:srgbClr val="C00000"/>
                </a:solidFill>
                <a:latin typeface="Times New Roman" pitchFamily="18" charset="0"/>
                <a:cs typeface="Courier New" pitchFamily="49" charset="0"/>
              </a:rPr>
              <a:t>A:  </a:t>
            </a:r>
            <a:r>
              <a:rPr lang="en-US" sz="2800" b="1" i="1" dirty="0">
                <a:solidFill>
                  <a:srgbClr val="C00000"/>
                </a:solidFill>
                <a:latin typeface="Times New Roman" pitchFamily="18" charset="0"/>
                <a:cs typeface="Courier New" pitchFamily="49" charset="0"/>
              </a:rPr>
              <a:t>“I see (smiles).  Who else is concerned about a possible hearing loss?”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5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1828800"/>
            <a:ext cx="7315200" cy="4832092"/>
          </a:xfrm>
          <a:prstGeom prst="rect">
            <a:avLst/>
          </a:prstGeom>
        </p:spPr>
        <p:txBody>
          <a:bodyPr wrap="square">
            <a:spAutoFit/>
          </a:bodyPr>
          <a:lstStyle/>
          <a:p>
            <a:pPr marL="396875" indent="-396875">
              <a:spcBef>
                <a:spcPct val="50000"/>
              </a:spcBef>
            </a:pPr>
            <a:r>
              <a:rPr lang="en-US" sz="2800" dirty="0" smtClean="0">
                <a:latin typeface="+mn-lt"/>
                <a:cs typeface="Courier New" pitchFamily="49" charset="0"/>
              </a:rPr>
              <a:t>J</a:t>
            </a:r>
            <a:r>
              <a:rPr lang="en-US" sz="2800" dirty="0">
                <a:latin typeface="+mn-lt"/>
                <a:cs typeface="Courier New" pitchFamily="49" charset="0"/>
              </a:rPr>
              <a:t>:  “Mark would get angry and scold me.  Janice would come to my defense, and they would fight.  Then eventually Tom would break it up.”</a:t>
            </a:r>
            <a:r>
              <a:rPr lang="en-US" sz="2800" dirty="0">
                <a:latin typeface="+mn-lt"/>
              </a:rPr>
              <a:t> </a:t>
            </a:r>
            <a:endParaRPr lang="en-US" sz="2800" dirty="0" smtClean="0">
              <a:latin typeface="+mn-lt"/>
            </a:endParaRPr>
          </a:p>
          <a:p>
            <a:pPr marL="457200" indent="-457200">
              <a:spcBef>
                <a:spcPct val="50000"/>
              </a:spcBef>
            </a:pPr>
            <a:r>
              <a:rPr lang="en-US" sz="2800" b="1" dirty="0" smtClean="0">
                <a:solidFill>
                  <a:srgbClr val="C00000"/>
                </a:solidFill>
                <a:latin typeface="+mn-lt"/>
                <a:cs typeface="Courier New" pitchFamily="49" charset="0"/>
              </a:rPr>
              <a:t>A</a:t>
            </a:r>
            <a:r>
              <a:rPr lang="en-US" sz="2800" b="1" dirty="0">
                <a:solidFill>
                  <a:srgbClr val="C00000"/>
                </a:solidFill>
                <a:latin typeface="+mn-lt"/>
                <a:cs typeface="Courier New" pitchFamily="49" charset="0"/>
              </a:rPr>
              <a:t>:  </a:t>
            </a:r>
            <a:r>
              <a:rPr lang="en-US" sz="2800" b="1" i="1" dirty="0">
                <a:solidFill>
                  <a:srgbClr val="C00000"/>
                </a:solidFill>
                <a:latin typeface="+mn-lt"/>
                <a:cs typeface="Courier New" pitchFamily="49" charset="0"/>
              </a:rPr>
              <a:t>“Whew.  And how would all that affect you</a:t>
            </a:r>
            <a:r>
              <a:rPr lang="en-US" sz="2800" b="1" i="1" dirty="0" smtClean="0">
                <a:solidFill>
                  <a:srgbClr val="C00000"/>
                </a:solidFill>
                <a:latin typeface="+mn-lt"/>
                <a:cs typeface="Courier New" pitchFamily="49" charset="0"/>
              </a:rPr>
              <a:t>?”</a:t>
            </a:r>
            <a:r>
              <a:rPr lang="en-US" sz="2800" dirty="0">
                <a:latin typeface="+mn-lt"/>
                <a:cs typeface="Courier New" pitchFamily="49" charset="0"/>
              </a:rPr>
              <a:t> </a:t>
            </a:r>
            <a:endParaRPr lang="en-US" sz="2800" dirty="0" smtClean="0">
              <a:latin typeface="+mn-lt"/>
              <a:cs typeface="Courier New" pitchFamily="49" charset="0"/>
            </a:endParaRPr>
          </a:p>
          <a:p>
            <a:pPr marL="517525" indent="-517525">
              <a:spcBef>
                <a:spcPct val="50000"/>
              </a:spcBef>
            </a:pPr>
            <a:r>
              <a:rPr lang="en-US" sz="2800" dirty="0" smtClean="0">
                <a:latin typeface="+mn-lt"/>
                <a:cs typeface="Courier New" pitchFamily="49" charset="0"/>
              </a:rPr>
              <a:t>J</a:t>
            </a:r>
            <a:r>
              <a:rPr lang="en-US" sz="2800" dirty="0">
                <a:latin typeface="+mn-lt"/>
                <a:cs typeface="Courier New" pitchFamily="49" charset="0"/>
              </a:rPr>
              <a:t>:   “I want no part of it.  I want out of this family.  Mark can take his hearing aids and…  And frankly, since my husband died, life’s not worth living anymore.”</a:t>
            </a:r>
            <a:r>
              <a:rPr lang="en-US" sz="2800" dirty="0">
                <a:latin typeface="+mn-lt"/>
              </a:rPr>
              <a:t> </a:t>
            </a:r>
            <a:endParaRPr lang="en-US" dirty="0">
              <a:latin typeface="Courier New" pitchFamily="49" charset="0"/>
              <a:cs typeface="Times New Roman" pitchFamily="18" charset="0"/>
            </a:endParaRPr>
          </a:p>
        </p:txBody>
      </p:sp>
      <p:sp>
        <p:nvSpPr>
          <p:cNvPr id="3" name="Rectangle 2"/>
          <p:cNvSpPr/>
          <p:nvPr/>
        </p:nvSpPr>
        <p:spPr>
          <a:xfrm>
            <a:off x="457200" y="1042720"/>
            <a:ext cx="7620000" cy="523220"/>
          </a:xfrm>
          <a:prstGeom prst="rect">
            <a:avLst/>
          </a:prstGeom>
        </p:spPr>
        <p:txBody>
          <a:bodyPr wrap="square">
            <a:spAutoFit/>
          </a:bodyPr>
          <a:lstStyle/>
          <a:p>
            <a:pPr eaLnBrk="1" hangingPunct="1">
              <a:spcBef>
                <a:spcPct val="50000"/>
              </a:spcBef>
            </a:pPr>
            <a:r>
              <a:rPr lang="en-US" sz="2800" b="1" dirty="0">
                <a:solidFill>
                  <a:srgbClr val="C00000"/>
                </a:solidFill>
                <a:latin typeface="+mn-lt"/>
                <a:cs typeface="Times New Roman" pitchFamily="18" charset="0"/>
              </a:rPr>
              <a:t>A:  </a:t>
            </a:r>
            <a:r>
              <a:rPr lang="en-US" sz="2800" b="1" i="1" dirty="0">
                <a:solidFill>
                  <a:srgbClr val="C00000"/>
                </a:solidFill>
                <a:latin typeface="+mn-lt"/>
                <a:cs typeface="Times New Roman" pitchFamily="18" charset="0"/>
              </a:rPr>
              <a:t>“I see.  And what would they do?”</a:t>
            </a:r>
            <a:r>
              <a:rPr lang="en-US" sz="2800" dirty="0">
                <a:solidFill>
                  <a:srgbClr val="C00000"/>
                </a:solidFill>
                <a:latin typeface="+mn-lt"/>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1143000" y="509588"/>
            <a:ext cx="6781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2800" b="1">
                <a:solidFill>
                  <a:schemeClr val="bg1"/>
                </a:solidFill>
              </a:rPr>
              <a:t>Likability/Connection</a:t>
            </a:r>
          </a:p>
        </p:txBody>
      </p:sp>
      <p:sp>
        <p:nvSpPr>
          <p:cNvPr id="25603" name="TextBox 4"/>
          <p:cNvSpPr txBox="1">
            <a:spLocks noChangeArrowheads="1"/>
          </p:cNvSpPr>
          <p:nvPr/>
        </p:nvSpPr>
        <p:spPr bwMode="auto">
          <a:xfrm>
            <a:off x="609600" y="1368425"/>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400"/>
              <a:t>e.g., first 5 minutes of job interview</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83893">
            <a:off x="1784350" y="5176838"/>
            <a:ext cx="9366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1888" y="5289550"/>
            <a:ext cx="1185862"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95094">
            <a:off x="5530850" y="5211763"/>
            <a:ext cx="10064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61988" y="2244725"/>
            <a:ext cx="363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400"/>
              <a:t>e.g.,  appt at my office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7688" y="2970213"/>
            <a:ext cx="24765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18113" y="2986088"/>
            <a:ext cx="250348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rot="8085111">
            <a:off x="2469357" y="3277394"/>
            <a:ext cx="914400" cy="2238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25289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1"/>
          <p:cNvSpPr txBox="1">
            <a:spLocks noChangeArrowheads="1"/>
          </p:cNvSpPr>
          <p:nvPr/>
        </p:nvSpPr>
        <p:spPr bwMode="auto">
          <a:xfrm>
            <a:off x="381000" y="762000"/>
            <a:ext cx="7848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3200" b="1" dirty="0" smtClean="0">
                <a:solidFill>
                  <a:srgbClr val="C00000"/>
                </a:solidFill>
              </a:rPr>
              <a:t>Who are the invisible people in </a:t>
            </a:r>
            <a:r>
              <a:rPr lang="en-US" sz="3200" b="1" dirty="0">
                <a:solidFill>
                  <a:srgbClr val="C00000"/>
                </a:solidFill>
              </a:rPr>
              <a:t>the office?</a:t>
            </a:r>
          </a:p>
        </p:txBody>
      </p:sp>
      <p:sp>
        <p:nvSpPr>
          <p:cNvPr id="3" name="TextBox 2"/>
          <p:cNvSpPr txBox="1"/>
          <p:nvPr/>
        </p:nvSpPr>
        <p:spPr>
          <a:xfrm>
            <a:off x="1524000" y="2590800"/>
            <a:ext cx="5562600" cy="2277547"/>
          </a:xfrm>
          <a:prstGeom prst="rect">
            <a:avLst/>
          </a:prstGeom>
          <a:noFill/>
        </p:spPr>
        <p:txBody>
          <a:bodyPr wrap="square">
            <a:spAutoFit/>
          </a:bodyPr>
          <a:lstStyle/>
          <a:p>
            <a:pPr>
              <a:spcBef>
                <a:spcPts val="600"/>
              </a:spcBef>
              <a:spcAft>
                <a:spcPts val="600"/>
              </a:spcAft>
              <a:defRPr/>
            </a:pPr>
            <a:r>
              <a:rPr lang="en-US" sz="2800" dirty="0" smtClean="0">
                <a:latin typeface="+mj-lt"/>
              </a:rPr>
              <a:t>Mr</a:t>
            </a:r>
            <a:r>
              <a:rPr lang="en-US" sz="2800" dirty="0">
                <a:latin typeface="+mj-lt"/>
              </a:rPr>
              <a:t>. “know it all” son, Mark</a:t>
            </a:r>
          </a:p>
          <a:p>
            <a:pPr>
              <a:spcBef>
                <a:spcPts val="600"/>
              </a:spcBef>
              <a:spcAft>
                <a:spcPts val="600"/>
              </a:spcAft>
              <a:defRPr/>
            </a:pPr>
            <a:r>
              <a:rPr lang="en-US" sz="2800" dirty="0">
                <a:latin typeface="+mj-lt"/>
                <a:cs typeface="Courier New" pitchFamily="49" charset="0"/>
              </a:rPr>
              <a:t>Daughter Janice</a:t>
            </a:r>
          </a:p>
          <a:p>
            <a:pPr>
              <a:spcBef>
                <a:spcPts val="600"/>
              </a:spcBef>
              <a:spcAft>
                <a:spcPts val="600"/>
              </a:spcAft>
              <a:defRPr/>
            </a:pPr>
            <a:r>
              <a:rPr lang="en-US" sz="2800" dirty="0">
                <a:latin typeface="+mj-lt"/>
                <a:cs typeface="Courier New" pitchFamily="49" charset="0"/>
              </a:rPr>
              <a:t>Janice’s husband, Tom</a:t>
            </a:r>
          </a:p>
          <a:p>
            <a:pPr>
              <a:spcBef>
                <a:spcPts val="600"/>
              </a:spcBef>
              <a:spcAft>
                <a:spcPts val="600"/>
              </a:spcAft>
              <a:defRPr/>
            </a:pPr>
            <a:r>
              <a:rPr lang="en-US" sz="2800" dirty="0">
                <a:latin typeface="+mj-lt"/>
                <a:cs typeface="Courier New" pitchFamily="49" charset="0"/>
              </a:rPr>
              <a:t>Deceased husband</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ext Box 1026"/>
          <p:cNvSpPr txBox="1">
            <a:spLocks noChangeArrowheads="1"/>
          </p:cNvSpPr>
          <p:nvPr/>
        </p:nvSpPr>
        <p:spPr bwMode="auto">
          <a:xfrm>
            <a:off x="609600" y="1981200"/>
            <a:ext cx="8382000" cy="1692275"/>
          </a:xfrm>
          <a:prstGeom prst="rect">
            <a:avLst/>
          </a:prstGeom>
          <a:noFill/>
          <a:ln w="38100">
            <a:noFill/>
            <a:miter lim="800000"/>
            <a:headEnd/>
            <a:tailEnd/>
          </a:ln>
          <a:effec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defRPr/>
            </a:pPr>
            <a:r>
              <a:rPr lang="en-US" sz="3200" dirty="0" smtClean="0">
                <a:solidFill>
                  <a:srgbClr val="002060"/>
                </a:solidFill>
                <a:effectLst>
                  <a:outerShdw blurRad="38100" dist="38100" dir="2700000" algn="tl">
                    <a:srgbClr val="FFFFFF"/>
                  </a:outerShdw>
                </a:effectLst>
              </a:rPr>
              <a:t>Once again, don’t be in such a hurry to help.  </a:t>
            </a:r>
          </a:p>
          <a:p>
            <a:pPr eaLnBrk="1" hangingPunct="1">
              <a:defRPr/>
            </a:pPr>
            <a:r>
              <a:rPr lang="en-US" sz="3200" dirty="0" smtClean="0">
                <a:solidFill>
                  <a:srgbClr val="002060"/>
                </a:solidFill>
                <a:effectLst>
                  <a:outerShdw blurRad="38100" dist="38100" dir="2700000" algn="tl">
                    <a:srgbClr val="FFFFFF"/>
                  </a:outerShdw>
                </a:effectLst>
              </a:rPr>
              <a:t>First build rapport and understand the </a:t>
            </a:r>
            <a:r>
              <a:rPr lang="en-US" sz="3200" dirty="0" err="1" smtClean="0">
                <a:solidFill>
                  <a:srgbClr val="002060"/>
                </a:solidFill>
                <a:effectLst>
                  <a:outerShdw blurRad="38100" dist="38100" dir="2700000" algn="tl">
                    <a:srgbClr val="FFFFFF"/>
                  </a:outerShdw>
                </a:effectLst>
              </a:rPr>
              <a:t>pt’s</a:t>
            </a:r>
            <a:r>
              <a:rPr lang="en-US" sz="3200" dirty="0" smtClean="0">
                <a:solidFill>
                  <a:srgbClr val="002060"/>
                </a:solidFill>
                <a:effectLst>
                  <a:outerShdw blurRad="38100" dist="38100" dir="2700000" algn="tl">
                    <a:srgbClr val="FFFFFF"/>
                  </a:outerShdw>
                </a:effectLst>
              </a:rPr>
              <a:t> </a:t>
            </a:r>
          </a:p>
          <a:p>
            <a:pPr eaLnBrk="1" hangingPunct="1">
              <a:defRPr/>
            </a:pPr>
            <a:r>
              <a:rPr lang="en-US" sz="3200" dirty="0" smtClean="0">
                <a:solidFill>
                  <a:srgbClr val="002060"/>
                </a:solidFill>
                <a:effectLst>
                  <a:outerShdw blurRad="38100" dist="38100" dir="2700000" algn="tl">
                    <a:srgbClr val="FFFFFF"/>
                  </a:outerShdw>
                </a:effectLst>
              </a:rPr>
              <a:t>internal      landscape</a:t>
            </a:r>
            <a:r>
              <a:rPr lang="en-US" sz="4000" dirty="0" smtClean="0">
                <a:solidFill>
                  <a:srgbClr val="C00000"/>
                </a:solidFill>
                <a:effectLst>
                  <a:outerShdw blurRad="38100" dist="38100" dir="2700000" algn="tl">
                    <a:srgbClr val="FFFFFF"/>
                  </a:outerShdw>
                </a:effectLst>
              </a:rPr>
              <a:t>.</a:t>
            </a:r>
          </a:p>
        </p:txBody>
      </p:sp>
      <p:sp>
        <p:nvSpPr>
          <p:cNvPr id="500739" name="Line 1027"/>
          <p:cNvSpPr>
            <a:spLocks noChangeShapeType="1"/>
          </p:cNvSpPr>
          <p:nvPr/>
        </p:nvSpPr>
        <p:spPr bwMode="auto">
          <a:xfrm flipV="1">
            <a:off x="2336800" y="3422650"/>
            <a:ext cx="0" cy="706438"/>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0741" name="Text Box 1029"/>
          <p:cNvSpPr txBox="1">
            <a:spLocks noChangeArrowheads="1"/>
          </p:cNvSpPr>
          <p:nvPr/>
        </p:nvSpPr>
        <p:spPr bwMode="auto">
          <a:xfrm>
            <a:off x="1295400" y="4092575"/>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400" b="1">
                <a:solidFill>
                  <a:srgbClr val="FF3399"/>
                </a:solidFill>
              </a:rPr>
              <a:t>and external</a:t>
            </a:r>
          </a:p>
        </p:txBody>
      </p:sp>
      <p:sp>
        <p:nvSpPr>
          <p:cNvPr id="500743" name="Oval 1031"/>
          <p:cNvSpPr>
            <a:spLocks noChangeArrowheads="1"/>
          </p:cNvSpPr>
          <p:nvPr/>
        </p:nvSpPr>
        <p:spPr bwMode="auto">
          <a:xfrm>
            <a:off x="1066800" y="4097338"/>
            <a:ext cx="2514600" cy="457200"/>
          </a:xfrm>
          <a:prstGeom prst="ellipse">
            <a:avLst/>
          </a:prstGeom>
          <a:noFill/>
          <a:ln w="127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Isosceles Triangle 1"/>
          <p:cNvSpPr/>
          <p:nvPr/>
        </p:nvSpPr>
        <p:spPr>
          <a:xfrm flipV="1">
            <a:off x="2216150" y="3041650"/>
            <a:ext cx="2667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00739"/>
                                        </p:tgtEl>
                                        <p:attrNameLst>
                                          <p:attrName>style.visibility</p:attrName>
                                        </p:attrNameLst>
                                      </p:cBhvr>
                                      <p:to>
                                        <p:strVal val="visible"/>
                                      </p:to>
                                    </p:set>
                                    <p:animEffect transition="in" filter="dissolve">
                                      <p:cBhvr>
                                        <p:cTn id="7" dur="500"/>
                                        <p:tgtEl>
                                          <p:spTgt spid="500739"/>
                                        </p:tgtEl>
                                      </p:cBhvr>
                                    </p:animEffect>
                                  </p:childTnLst>
                                </p:cTn>
                              </p:par>
                            </p:childTnLst>
                          </p:cTn>
                        </p:par>
                        <p:par>
                          <p:cTn id="8" fill="hold" nodeType="afterGroup">
                            <p:stCondLst>
                              <p:cond delay="1500"/>
                            </p:stCondLst>
                            <p:childTnLst>
                              <p:par>
                                <p:cTn id="9" presetID="9" presetClass="entr" presetSubtype="0" fill="hold" grpId="0" nodeType="afterEffect">
                                  <p:stCondLst>
                                    <p:cond delay="0"/>
                                  </p:stCondLst>
                                  <p:childTnLst>
                                    <p:set>
                                      <p:cBhvr>
                                        <p:cTn id="10" dur="1" fill="hold">
                                          <p:stCondLst>
                                            <p:cond delay="0"/>
                                          </p:stCondLst>
                                        </p:cTn>
                                        <p:tgtEl>
                                          <p:spTgt spid="500741"/>
                                        </p:tgtEl>
                                        <p:attrNameLst>
                                          <p:attrName>style.visibility</p:attrName>
                                        </p:attrNameLst>
                                      </p:cBhvr>
                                      <p:to>
                                        <p:strVal val="visible"/>
                                      </p:to>
                                    </p:set>
                                    <p:animEffect transition="in" filter="dissolve">
                                      <p:cBhvr>
                                        <p:cTn id="11" dur="500"/>
                                        <p:tgtEl>
                                          <p:spTgt spid="500741"/>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500743"/>
                                        </p:tgtEl>
                                        <p:attrNameLst>
                                          <p:attrName>style.visibility</p:attrName>
                                        </p:attrNameLst>
                                      </p:cBhvr>
                                      <p:to>
                                        <p:strVal val="visible"/>
                                      </p:to>
                                    </p:set>
                                    <p:animEffect transition="in" filter="dissolve">
                                      <p:cBhvr>
                                        <p:cTn id="15" dur="500"/>
                                        <p:tgtEl>
                                          <p:spTgt spid="500743"/>
                                        </p:tgtEl>
                                      </p:cBhvr>
                                    </p:animEffect>
                                  </p:childTnLst>
                                </p:cTn>
                              </p:par>
                            </p:childTnLst>
                          </p:cTn>
                        </p:par>
                        <p:par>
                          <p:cTn id="16" fill="hold" nodeType="afterGroup">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animBg="1"/>
      <p:bldP spid="500741" grpId="0" autoUpdateAnimBg="0"/>
      <p:bldP spid="500743" grpId="0" animBg="1"/>
      <p:bldP spid="2"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457200" y="152400"/>
            <a:ext cx="8458200" cy="1463675"/>
          </a:xfrm>
          <a:prstGeom prst="rect">
            <a:avLst/>
          </a:prstGeom>
          <a:noFill/>
          <a:ln w="9525">
            <a:noFill/>
            <a:miter lim="800000"/>
            <a:headEnd/>
            <a:tailEnd/>
          </a:ln>
          <a:effec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lnSpc>
                <a:spcPct val="90000"/>
              </a:lnSpc>
              <a:defRPr/>
            </a:pPr>
            <a:r>
              <a:rPr lang="en-US" sz="4400" i="1" dirty="0" smtClean="0"/>
              <a:t>Circular questioning</a:t>
            </a:r>
            <a:r>
              <a:rPr lang="en-US" sz="3600" dirty="0" smtClean="0"/>
              <a:t>: </a:t>
            </a:r>
          </a:p>
          <a:p>
            <a:pPr algn="ctr" eaLnBrk="1" hangingPunct="1">
              <a:lnSpc>
                <a:spcPct val="90000"/>
              </a:lnSpc>
              <a:defRPr/>
            </a:pPr>
            <a:r>
              <a:rPr lang="en-US" sz="2800" i="1" dirty="0" smtClean="0"/>
              <a:t>How to find out </a:t>
            </a:r>
            <a:r>
              <a:rPr lang="en-US" sz="2800" i="1" dirty="0" err="1" smtClean="0"/>
              <a:t>out</a:t>
            </a:r>
            <a:r>
              <a:rPr lang="en-US" sz="2800" i="1" dirty="0" smtClean="0"/>
              <a:t> who those invisible people are:</a:t>
            </a:r>
          </a:p>
          <a:p>
            <a:pPr algn="ctr" eaLnBrk="1" hangingPunct="1">
              <a:lnSpc>
                <a:spcPct val="90000"/>
              </a:lnSpc>
              <a:defRPr/>
            </a:pPr>
            <a:r>
              <a:rPr lang="en-US" sz="2800" i="1" dirty="0" smtClean="0"/>
              <a:t>The Relevant System.</a:t>
            </a:r>
          </a:p>
        </p:txBody>
      </p:sp>
      <p:sp>
        <p:nvSpPr>
          <p:cNvPr id="109571" name="Line 3"/>
          <p:cNvSpPr>
            <a:spLocks noChangeShapeType="1"/>
          </p:cNvSpPr>
          <p:nvPr/>
        </p:nvSpPr>
        <p:spPr bwMode="auto">
          <a:xfrm>
            <a:off x="0" y="1981200"/>
            <a:ext cx="91440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9572" name="Text Box 4"/>
          <p:cNvSpPr txBox="1">
            <a:spLocks noChangeArrowheads="1"/>
          </p:cNvSpPr>
          <p:nvPr/>
        </p:nvSpPr>
        <p:spPr bwMode="auto">
          <a:xfrm>
            <a:off x="685800" y="22860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457200">
            <a:spAutoFit/>
          </a:bodyPr>
          <a:lstStyle>
            <a:lvl1pPr marL="111125" indent="-111125"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30000"/>
              </a:spcBef>
            </a:pPr>
            <a:r>
              <a:rPr lang="en-US" sz="2400"/>
              <a:t>“Who referred you for this meeting?”</a:t>
            </a:r>
          </a:p>
          <a:p>
            <a:pPr eaLnBrk="1" hangingPunct="1">
              <a:spcBef>
                <a:spcPct val="20000"/>
              </a:spcBef>
            </a:pPr>
            <a:r>
              <a:rPr lang="en-US">
                <a:solidFill>
                  <a:srgbClr val="FFFFFF"/>
                </a:solidFill>
              </a:rPr>
              <a:t>		</a:t>
            </a:r>
            <a:r>
              <a:rPr lang="en-US">
                <a:solidFill>
                  <a:srgbClr val="C00000"/>
                </a:solidFill>
              </a:rPr>
              <a:t>Assesses who has vested interest in the session and who 	therefore  may represent support or resistance.</a:t>
            </a:r>
          </a:p>
          <a:p>
            <a:pPr eaLnBrk="1" hangingPunct="1">
              <a:spcBef>
                <a:spcPct val="50000"/>
              </a:spcBef>
            </a:pPr>
            <a:r>
              <a:rPr lang="en-US" sz="2400"/>
              <a:t>“Who knows about this meeting?”</a:t>
            </a:r>
          </a:p>
          <a:p>
            <a:pPr eaLnBrk="1" hangingPunct="1">
              <a:spcBef>
                <a:spcPct val="20000"/>
              </a:spcBef>
            </a:pPr>
            <a:r>
              <a:rPr lang="en-US"/>
              <a:t>		</a:t>
            </a:r>
            <a:r>
              <a:rPr lang="en-US">
                <a:solidFill>
                  <a:srgbClr val="C00000"/>
                </a:solidFill>
              </a:rPr>
              <a:t>Elicits the important family members and multiple helpers.</a:t>
            </a:r>
          </a:p>
          <a:p>
            <a:pPr eaLnBrk="1" hangingPunct="1">
              <a:spcBef>
                <a:spcPct val="50000"/>
              </a:spcBef>
            </a:pPr>
            <a:r>
              <a:rPr lang="en-US" sz="2400"/>
              <a:t>“Who will notice improvement in your hearing first, second, third, etc.?”  “Who will  not notice at all?”</a:t>
            </a:r>
          </a:p>
          <a:p>
            <a:pPr eaLnBrk="1" hangingPunct="1">
              <a:spcBef>
                <a:spcPct val="20000"/>
              </a:spcBef>
            </a:pPr>
            <a:r>
              <a:rPr lang="en-US"/>
              <a:t>		</a:t>
            </a:r>
            <a:r>
              <a:rPr lang="en-US">
                <a:solidFill>
                  <a:srgbClr val="C00000"/>
                </a:solidFill>
              </a:rPr>
              <a:t>Elicits degrees of closeness/distance.</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4098"/>
          <p:cNvSpPr txBox="1">
            <a:spLocks noChangeArrowheads="1"/>
          </p:cNvSpPr>
          <p:nvPr/>
        </p:nvSpPr>
        <p:spPr bwMode="auto">
          <a:xfrm>
            <a:off x="457200" y="0"/>
            <a:ext cx="838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1400">
                <a:solidFill>
                  <a:srgbClr val="0033CC"/>
                </a:solidFill>
              </a:rPr>
              <a:t>Circular questioning 2</a:t>
            </a:r>
          </a:p>
        </p:txBody>
      </p:sp>
      <p:sp>
        <p:nvSpPr>
          <p:cNvPr id="110595" name="Text Box 4099"/>
          <p:cNvSpPr txBox="1">
            <a:spLocks noChangeArrowheads="1"/>
          </p:cNvSpPr>
          <p:nvPr/>
        </p:nvSpPr>
        <p:spPr bwMode="auto">
          <a:xfrm>
            <a:off x="365760" y="3276600"/>
            <a:ext cx="84582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400" dirty="0"/>
              <a:t>“What do you think will happen between [any two people] if your hearing improves?  If your hearing doesn’t improve?</a:t>
            </a:r>
          </a:p>
          <a:p>
            <a:pPr eaLnBrk="1" hangingPunct="1">
              <a:spcBef>
                <a:spcPct val="15000"/>
              </a:spcBef>
            </a:pPr>
            <a:r>
              <a:rPr lang="en-US" dirty="0">
                <a:solidFill>
                  <a:schemeClr val="bg1"/>
                </a:solidFill>
              </a:rPr>
              <a:t>    	</a:t>
            </a:r>
            <a:r>
              <a:rPr lang="en-US" dirty="0">
                <a:solidFill>
                  <a:srgbClr val="C00000"/>
                </a:solidFill>
              </a:rPr>
              <a:t>More elicitation of alliances/coalitions around particular content </a:t>
            </a:r>
          </a:p>
          <a:p>
            <a:pPr eaLnBrk="1" hangingPunct="1">
              <a:spcBef>
                <a:spcPct val="15000"/>
              </a:spcBef>
            </a:pPr>
            <a:r>
              <a:rPr lang="en-US" dirty="0">
                <a:solidFill>
                  <a:srgbClr val="C00000"/>
                </a:solidFill>
              </a:rPr>
              <a:t>             themes.</a:t>
            </a:r>
            <a:endParaRPr lang="en-US" dirty="0">
              <a:solidFill>
                <a:srgbClr val="FF3300"/>
              </a:solidFill>
            </a:endParaRPr>
          </a:p>
          <a:p>
            <a:pPr eaLnBrk="1" hangingPunct="1">
              <a:spcBef>
                <a:spcPct val="45000"/>
              </a:spcBef>
            </a:pPr>
            <a:r>
              <a:rPr lang="en-US" sz="2400" dirty="0"/>
              <a:t>“Who do you think the outside help has helped the most?  And then who?  Etc.</a:t>
            </a:r>
          </a:p>
          <a:p>
            <a:pPr eaLnBrk="1" hangingPunct="1">
              <a:spcBef>
                <a:spcPct val="10000"/>
              </a:spcBef>
            </a:pPr>
            <a:r>
              <a:rPr lang="en-US" dirty="0">
                <a:solidFill>
                  <a:schemeClr val="bg1"/>
                </a:solidFill>
              </a:rPr>
              <a:t>    	</a:t>
            </a:r>
            <a:r>
              <a:rPr lang="en-US" dirty="0">
                <a:solidFill>
                  <a:srgbClr val="C00000"/>
                </a:solidFill>
              </a:rPr>
              <a:t>Elicits historical alliance information and perceptions of help/no-</a:t>
            </a:r>
          </a:p>
          <a:p>
            <a:pPr eaLnBrk="1" hangingPunct="1">
              <a:spcBef>
                <a:spcPct val="10000"/>
              </a:spcBef>
            </a:pPr>
            <a:r>
              <a:rPr lang="en-US" dirty="0">
                <a:solidFill>
                  <a:srgbClr val="C00000"/>
                </a:solidFill>
              </a:rPr>
              <a:t>             help.</a:t>
            </a:r>
          </a:p>
        </p:txBody>
      </p:sp>
      <p:sp>
        <p:nvSpPr>
          <p:cNvPr id="110596" name="Text Box 4100"/>
          <p:cNvSpPr txBox="1">
            <a:spLocks noChangeArrowheads="1"/>
          </p:cNvSpPr>
          <p:nvPr/>
        </p:nvSpPr>
        <p:spPr bwMode="auto">
          <a:xfrm>
            <a:off x="350520" y="990600"/>
            <a:ext cx="83058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400" dirty="0"/>
              <a:t>“Who will be most pleased if your hearing improves?  Who will be the second most pleased? And then who?  Etc.  Who will be the most upset if your hearing doesn’t improve? And then who?  Etc.</a:t>
            </a:r>
          </a:p>
          <a:p>
            <a:pPr eaLnBrk="1" hangingPunct="1">
              <a:spcBef>
                <a:spcPct val="10000"/>
              </a:spcBef>
            </a:pPr>
            <a:r>
              <a:rPr lang="en-US" dirty="0">
                <a:solidFill>
                  <a:schemeClr val="bg1"/>
                </a:solidFill>
              </a:rPr>
              <a:t>    </a:t>
            </a:r>
            <a:r>
              <a:rPr lang="en-US" dirty="0">
                <a:solidFill>
                  <a:srgbClr val="C00000"/>
                </a:solidFill>
              </a:rPr>
              <a:t>	Begins to elicit alliances/coalitions.</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533400" y="3886200"/>
            <a:ext cx="75438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400">
                <a:solidFill>
                  <a:srgbClr val="993300"/>
                </a:solidFill>
                <a:latin typeface="Times New Roman" pitchFamily="18" charset="0"/>
                <a:cs typeface="Courier New" pitchFamily="49" charset="0"/>
              </a:rPr>
              <a:t>Sales consultant Neil Rackham :   “As the size of the decision [of the large sale] grows, more people become involved.  Your success may often depend not just on how </a:t>
            </a:r>
            <a:r>
              <a:rPr lang="en-US" sz="2400" b="1" i="1">
                <a:solidFill>
                  <a:srgbClr val="993300"/>
                </a:solidFill>
                <a:latin typeface="Times New Roman" pitchFamily="18" charset="0"/>
                <a:cs typeface="Courier New" pitchFamily="49" charset="0"/>
              </a:rPr>
              <a:t>you</a:t>
            </a:r>
            <a:r>
              <a:rPr lang="en-US" sz="2400" b="1">
                <a:solidFill>
                  <a:srgbClr val="993300"/>
                </a:solidFill>
                <a:latin typeface="Times New Roman" pitchFamily="18" charset="0"/>
                <a:cs typeface="Courier New" pitchFamily="49" charset="0"/>
              </a:rPr>
              <a:t> </a:t>
            </a:r>
            <a:r>
              <a:rPr lang="en-US" sz="2400">
                <a:solidFill>
                  <a:srgbClr val="993300"/>
                </a:solidFill>
                <a:latin typeface="Times New Roman" pitchFamily="18" charset="0"/>
                <a:cs typeface="Courier New" pitchFamily="49" charset="0"/>
              </a:rPr>
              <a:t>sell, but on how well the people in the account sell to each other. . . when the people you sold to go back and try to convince the others.”</a:t>
            </a:r>
          </a:p>
        </p:txBody>
      </p:sp>
      <p:sp>
        <p:nvSpPr>
          <p:cNvPr id="64516" name="Text Box 4"/>
          <p:cNvSpPr txBox="1">
            <a:spLocks noChangeArrowheads="1"/>
          </p:cNvSpPr>
          <p:nvPr/>
        </p:nvSpPr>
        <p:spPr bwMode="auto">
          <a:xfrm>
            <a:off x="228600" y="2243138"/>
            <a:ext cx="838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a:cs typeface="Courier New" pitchFamily="49" charset="0"/>
              </a:rPr>
              <a:t>Connect  with a helpful protagonist </a:t>
            </a:r>
            <a:endParaRPr lang="en-US" sz="2800" b="1" dirty="0"/>
          </a:p>
        </p:txBody>
      </p:sp>
      <p:sp>
        <p:nvSpPr>
          <p:cNvPr id="64517" name="Line 5"/>
          <p:cNvSpPr>
            <a:spLocks noChangeShapeType="1"/>
          </p:cNvSpPr>
          <p:nvPr/>
        </p:nvSpPr>
        <p:spPr bwMode="auto">
          <a:xfrm>
            <a:off x="0" y="3581400"/>
            <a:ext cx="9144000" cy="0"/>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1621" name="Picture 3" descr="C:\Users\Mike\AppData\Local\Microsoft\Windows\Temporary Internet Files\Content.IE5\5V2O9UYL\MC9003907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5025" y="446088"/>
            <a:ext cx="186055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dissolve">
                                      <p:cBhvr>
                                        <p:cTn id="7" dur="500"/>
                                        <p:tgtEl>
                                          <p:spTgt spid="6451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4515"/>
                                        </p:tgtEl>
                                        <p:attrNameLst>
                                          <p:attrName>style.visibility</p:attrName>
                                        </p:attrNameLst>
                                      </p:cBhvr>
                                      <p:to>
                                        <p:strVal val="visible"/>
                                      </p:to>
                                    </p:set>
                                    <p:animEffect transition="in" filter="dissolve">
                                      <p:cBhvr>
                                        <p:cTn id="11"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7"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2040" y="2990850"/>
            <a:ext cx="7239000" cy="3448050"/>
          </a:xfrm>
          <a:prstGeom prst="rect">
            <a:avLst/>
          </a:prstGeom>
          <a:noFill/>
        </p:spPr>
        <p:txBody>
          <a:bodyPr>
            <a:spAutoFit/>
          </a:bodyPr>
          <a:lstStyle/>
          <a:p>
            <a:pPr>
              <a:spcBef>
                <a:spcPts val="600"/>
              </a:spcBef>
              <a:spcAft>
                <a:spcPts val="600"/>
              </a:spcAft>
              <a:defRPr/>
            </a:pPr>
            <a:r>
              <a:rPr lang="en-US" sz="2800" dirty="0" smtClean="0">
                <a:latin typeface="+mj-lt"/>
              </a:rPr>
              <a:t>Joan</a:t>
            </a:r>
            <a:endParaRPr lang="en-US" sz="2800" dirty="0">
              <a:latin typeface="+mj-lt"/>
            </a:endParaRPr>
          </a:p>
          <a:p>
            <a:pPr>
              <a:spcBef>
                <a:spcPts val="600"/>
              </a:spcBef>
              <a:spcAft>
                <a:spcPts val="600"/>
              </a:spcAft>
              <a:defRPr/>
            </a:pPr>
            <a:r>
              <a:rPr lang="en-US" sz="2800" dirty="0">
                <a:latin typeface="+mj-lt"/>
              </a:rPr>
              <a:t>Audiologist</a:t>
            </a:r>
          </a:p>
          <a:p>
            <a:pPr>
              <a:spcBef>
                <a:spcPts val="600"/>
              </a:spcBef>
              <a:spcAft>
                <a:spcPts val="600"/>
              </a:spcAft>
              <a:defRPr/>
            </a:pPr>
            <a:r>
              <a:rPr lang="en-US" sz="2800" dirty="0">
                <a:latin typeface="+mj-lt"/>
              </a:rPr>
              <a:t>Mr. “know it all” son, Mark</a:t>
            </a:r>
          </a:p>
          <a:p>
            <a:pPr>
              <a:spcBef>
                <a:spcPts val="600"/>
              </a:spcBef>
              <a:spcAft>
                <a:spcPts val="600"/>
              </a:spcAft>
              <a:defRPr/>
            </a:pPr>
            <a:r>
              <a:rPr lang="en-US" sz="2800" dirty="0">
                <a:latin typeface="+mj-lt"/>
                <a:cs typeface="Courier New" pitchFamily="49" charset="0"/>
              </a:rPr>
              <a:t>Daughter Janice</a:t>
            </a:r>
          </a:p>
          <a:p>
            <a:pPr>
              <a:spcBef>
                <a:spcPts val="600"/>
              </a:spcBef>
              <a:spcAft>
                <a:spcPts val="600"/>
              </a:spcAft>
              <a:defRPr/>
            </a:pPr>
            <a:r>
              <a:rPr lang="en-US" sz="2800" dirty="0">
                <a:latin typeface="+mj-lt"/>
                <a:cs typeface="Courier New" pitchFamily="49" charset="0"/>
              </a:rPr>
              <a:t>Janice’s husband, Tom</a:t>
            </a:r>
          </a:p>
          <a:p>
            <a:pPr>
              <a:spcBef>
                <a:spcPts val="600"/>
              </a:spcBef>
              <a:spcAft>
                <a:spcPts val="600"/>
              </a:spcAft>
              <a:defRPr/>
            </a:pPr>
            <a:r>
              <a:rPr lang="en-US" sz="2800" dirty="0">
                <a:latin typeface="+mj-lt"/>
                <a:cs typeface="Courier New" pitchFamily="49" charset="0"/>
              </a:rPr>
              <a:t>Deceased husband</a:t>
            </a:r>
            <a:endParaRPr lang="en-US" sz="2800" dirty="0">
              <a:latin typeface="+mj-lt"/>
            </a:endParaRPr>
          </a:p>
        </p:txBody>
      </p:sp>
      <p:sp>
        <p:nvSpPr>
          <p:cNvPr id="112643" name="TextBox 4"/>
          <p:cNvSpPr txBox="1">
            <a:spLocks noChangeArrowheads="1"/>
          </p:cNvSpPr>
          <p:nvPr/>
        </p:nvSpPr>
        <p:spPr bwMode="auto">
          <a:xfrm>
            <a:off x="685800" y="304800"/>
            <a:ext cx="7620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dirty="0"/>
              <a:t>The two most powerful people </a:t>
            </a:r>
            <a:r>
              <a:rPr lang="en-US" sz="2800" dirty="0" smtClean="0"/>
              <a:t>-- the protagonists -- in </a:t>
            </a:r>
            <a:r>
              <a:rPr lang="en-US" sz="2800" dirty="0"/>
              <a:t>Joan’s system are </a:t>
            </a:r>
            <a:r>
              <a:rPr lang="en-US" sz="2800" dirty="0" smtClean="0"/>
              <a:t>Joan and her son, Mark.  O</a:t>
            </a:r>
            <a:r>
              <a:rPr lang="en-US" sz="2800" dirty="0" smtClean="0">
                <a:cs typeface="Courier New" pitchFamily="49" charset="0"/>
              </a:rPr>
              <a:t>ther </a:t>
            </a:r>
            <a:r>
              <a:rPr lang="en-US" sz="2800" dirty="0">
                <a:cs typeface="Courier New" pitchFamily="49" charset="0"/>
              </a:rPr>
              <a:t>helpers have connected only with “know it all son” but did not also connect with </a:t>
            </a:r>
            <a:r>
              <a:rPr lang="en-US" sz="2800" dirty="0" smtClean="0">
                <a:cs typeface="Courier New" pitchFamily="49" charset="0"/>
              </a:rPr>
              <a:t>Joan</a:t>
            </a:r>
            <a:endParaRPr lang="en-US" sz="2800" dirty="0"/>
          </a:p>
        </p:txBody>
      </p:sp>
      <p:sp>
        <p:nvSpPr>
          <p:cNvPr id="6" name="Oval 5"/>
          <p:cNvSpPr/>
          <p:nvPr/>
        </p:nvSpPr>
        <p:spPr>
          <a:xfrm>
            <a:off x="1082040" y="3002280"/>
            <a:ext cx="11049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838200" y="4128770"/>
            <a:ext cx="4587875"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441960" y="1581924"/>
            <a:ext cx="856456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79438" indent="-579438">
              <a:spcBef>
                <a:spcPct val="50000"/>
              </a:spcBef>
            </a:pPr>
            <a:r>
              <a:rPr lang="en-US" sz="2800" dirty="0">
                <a:solidFill>
                  <a:srgbClr val="C00000"/>
                </a:solidFill>
                <a:latin typeface="Times New Roman" pitchFamily="18" charset="0"/>
                <a:cs typeface="Courier New" pitchFamily="49" charset="0"/>
              </a:rPr>
              <a:t>A:  </a:t>
            </a:r>
            <a:r>
              <a:rPr lang="en-US" sz="2800" i="1" dirty="0">
                <a:solidFill>
                  <a:srgbClr val="C00000"/>
                </a:solidFill>
                <a:latin typeface="Times New Roman" pitchFamily="18" charset="0"/>
                <a:cs typeface="Courier New" pitchFamily="49" charset="0"/>
              </a:rPr>
              <a:t>“It feels very bleak to you, I bet.  Lot of emotions and people involved.”</a:t>
            </a:r>
          </a:p>
          <a:p>
            <a:pPr marL="579438" indent="-579438">
              <a:spcBef>
                <a:spcPct val="50000"/>
              </a:spcBef>
            </a:pPr>
            <a:r>
              <a:rPr lang="en-US" sz="2800" dirty="0">
                <a:latin typeface="Times New Roman" pitchFamily="18" charset="0"/>
                <a:cs typeface="Courier New" pitchFamily="49" charset="0"/>
              </a:rPr>
              <a:t>J:   Nods her head.</a:t>
            </a:r>
          </a:p>
          <a:p>
            <a:pPr marL="579438" indent="-579438">
              <a:spcBef>
                <a:spcPct val="50000"/>
              </a:spcBef>
            </a:pPr>
            <a:r>
              <a:rPr lang="en-US" sz="2800" dirty="0">
                <a:solidFill>
                  <a:srgbClr val="C00000"/>
                </a:solidFill>
                <a:latin typeface="Times New Roman" pitchFamily="18" charset="0"/>
                <a:cs typeface="Times New Roman" pitchFamily="18" charset="0"/>
              </a:rPr>
              <a:t>A:  </a:t>
            </a:r>
            <a:r>
              <a:rPr lang="en-US" sz="2800" i="1" dirty="0">
                <a:solidFill>
                  <a:srgbClr val="C00000"/>
                </a:solidFill>
                <a:latin typeface="Times New Roman" pitchFamily="18" charset="0"/>
                <a:cs typeface="Times New Roman" pitchFamily="18" charset="0"/>
              </a:rPr>
              <a:t>“So we may not want to go full force toward fitting you with hearing aids.  But would it be okay if we maybe talk for a bit about your concerns and go ahead and test your hearing, but hold off on treatment until I understand more how it would fit into your life and family issues?”</a:t>
            </a:r>
          </a:p>
          <a:p>
            <a:pPr>
              <a:spcBef>
                <a:spcPct val="50000"/>
              </a:spcBef>
            </a:pPr>
            <a:r>
              <a:rPr lang="en-US" sz="2800" dirty="0">
                <a:latin typeface="Times New Roman" pitchFamily="18" charset="0"/>
                <a:cs typeface="Courier New" pitchFamily="49" charset="0"/>
              </a:rPr>
              <a:t>J:  “Absolutely!”  Joan responds appreciatively.</a:t>
            </a:r>
            <a:r>
              <a:rPr lang="en-US" sz="2800" dirty="0">
                <a:latin typeface="Times New Roman" pitchFamily="18" charset="0"/>
              </a:rPr>
              <a:t> </a:t>
            </a:r>
          </a:p>
        </p:txBody>
      </p:sp>
      <p:sp>
        <p:nvSpPr>
          <p:cNvPr id="2" name="Rectangle 1"/>
          <p:cNvSpPr/>
          <p:nvPr/>
        </p:nvSpPr>
        <p:spPr>
          <a:xfrm>
            <a:off x="441960" y="304800"/>
            <a:ext cx="8564562" cy="1261884"/>
          </a:xfrm>
          <a:prstGeom prst="rect">
            <a:avLst/>
          </a:prstGeom>
        </p:spPr>
        <p:txBody>
          <a:bodyPr wrap="square">
            <a:spAutoFit/>
          </a:bodyPr>
          <a:lstStyle/>
          <a:p>
            <a:pPr marL="517525" indent="-517525">
              <a:spcBef>
                <a:spcPct val="50000"/>
              </a:spcBef>
            </a:pPr>
            <a:r>
              <a:rPr lang="en-US" sz="2800" dirty="0">
                <a:cs typeface="Courier New" pitchFamily="49" charset="0"/>
              </a:rPr>
              <a:t>J:   </a:t>
            </a:r>
            <a:r>
              <a:rPr lang="en-US" sz="2400" dirty="0">
                <a:cs typeface="Courier New" pitchFamily="49" charset="0"/>
              </a:rPr>
              <a:t>“I want no part of it.  I want out of this family.  Mark can take his hearing aids and…  And frankly, since my husband died, life’s not worth living anymore.”</a:t>
            </a:r>
            <a:r>
              <a:rPr lang="en-US" sz="2400" dirty="0"/>
              <a:t> </a:t>
            </a:r>
            <a:endParaRPr lang="en-US" sz="2400" dirty="0">
              <a:latin typeface="Courier New" pitchFamily="49"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09600" y="1295400"/>
            <a:ext cx="8077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100000"/>
              </a:spcBef>
            </a:pPr>
            <a:r>
              <a:rPr lang="en-US">
                <a:cs typeface="Times New Roman" pitchFamily="18" charset="0"/>
              </a:rPr>
              <a:t>“Whose idea was our meeting and what was his/her stated reason?”  </a:t>
            </a:r>
            <a:r>
              <a:rPr lang="en-US" b="1">
                <a:solidFill>
                  <a:srgbClr val="800080"/>
                </a:solidFill>
                <a:cs typeface="Times New Roman" pitchFamily="18" charset="0"/>
              </a:rPr>
              <a:t>“This appointment was my mom’s dumb idea.”</a:t>
            </a:r>
            <a:r>
              <a:rPr lang="en-US">
                <a:cs typeface="Times New Roman" pitchFamily="18" charset="0"/>
              </a:rPr>
              <a:t> </a:t>
            </a:r>
            <a:endParaRPr lang="en-US">
              <a:latin typeface="Courier New" pitchFamily="49" charset="0"/>
              <a:cs typeface="Courier New" pitchFamily="49" charset="0"/>
            </a:endParaRPr>
          </a:p>
          <a:p>
            <a:pPr eaLnBrk="1" hangingPunct="1">
              <a:spcBef>
                <a:spcPct val="100000"/>
              </a:spcBef>
            </a:pPr>
            <a:r>
              <a:rPr lang="en-US">
                <a:cs typeface="Times New Roman" pitchFamily="18" charset="0"/>
              </a:rPr>
              <a:t>“Do you agree or disagree with your mom and why?”</a:t>
            </a:r>
            <a:r>
              <a:rPr lang="en-US" b="1">
                <a:solidFill>
                  <a:srgbClr val="800080"/>
                </a:solidFill>
                <a:cs typeface="Times New Roman" pitchFamily="18" charset="0"/>
              </a:rPr>
              <a:t> “What do you think?  There’s no way I’m gonna wear hearing aids.”</a:t>
            </a:r>
            <a:r>
              <a:rPr lang="en-US">
                <a:cs typeface="Times New Roman" pitchFamily="18" charset="0"/>
              </a:rPr>
              <a:t> </a:t>
            </a:r>
            <a:endParaRPr lang="en-US">
              <a:latin typeface="Courier New" pitchFamily="49" charset="0"/>
              <a:cs typeface="Courier New" pitchFamily="49" charset="0"/>
            </a:endParaRPr>
          </a:p>
          <a:p>
            <a:pPr eaLnBrk="1" hangingPunct="1">
              <a:spcBef>
                <a:spcPct val="100000"/>
              </a:spcBef>
            </a:pPr>
            <a:r>
              <a:rPr lang="en-US">
                <a:cs typeface="Times New Roman" pitchFamily="18" charset="0"/>
              </a:rPr>
              <a:t>“Who might your parents tell about this appointment and what would be their response to your parents or you?” </a:t>
            </a:r>
            <a:r>
              <a:rPr lang="en-US" b="1">
                <a:solidFill>
                  <a:srgbClr val="800080"/>
                </a:solidFill>
                <a:cs typeface="Times New Roman" pitchFamily="18" charset="0"/>
              </a:rPr>
              <a:t>“My mom would tell the whole world about this appointment if she could – my grandparents, Uncle Pete, Aunt Joanne, and her friends [he listed their names].  They would all be on her side.”</a:t>
            </a:r>
            <a:endParaRPr lang="en-US"/>
          </a:p>
        </p:txBody>
      </p:sp>
      <p:sp>
        <p:nvSpPr>
          <p:cNvPr id="19459" name="Text Box 3"/>
          <p:cNvSpPr txBox="1">
            <a:spLocks noChangeArrowheads="1"/>
          </p:cNvSpPr>
          <p:nvPr/>
        </p:nvSpPr>
        <p:spPr bwMode="auto">
          <a:xfrm>
            <a:off x="609600" y="381000"/>
            <a:ext cx="746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dirty="0">
                <a:solidFill>
                  <a:srgbClr val="FFFFFF"/>
                </a:solidFill>
                <a:effectLst>
                  <a:outerShdw blurRad="38100" dist="38100" dir="2700000" algn="tl">
                    <a:srgbClr val="000000">
                      <a:alpha val="43137"/>
                    </a:srgbClr>
                  </a:outerShdw>
                </a:effectLst>
              </a:rPr>
              <a:t>Circular questioning with 16 y/o Bob</a:t>
            </a:r>
          </a:p>
        </p:txBody>
      </p:sp>
    </p:spTree>
    <p:extLst>
      <p:ext uri="{BB962C8B-B14F-4D97-AF65-F5344CB8AC3E}">
        <p14:creationId xmlns:p14="http://schemas.microsoft.com/office/powerpoint/2010/main" val="263451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uiExpand="1" build="p"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33400" y="2466975"/>
            <a:ext cx="7924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100000"/>
              </a:spcBef>
            </a:pPr>
            <a:r>
              <a:rPr lang="en-US" dirty="0">
                <a:cs typeface="Times New Roman" pitchFamily="18" charset="0"/>
              </a:rPr>
              <a:t>“If Jack were here, what would he say to you about your hearing loss, hearing aids, or you using an FM system at school?”  </a:t>
            </a:r>
            <a:r>
              <a:rPr lang="en-US" b="1" dirty="0">
                <a:solidFill>
                  <a:srgbClr val="800080"/>
                </a:solidFill>
                <a:cs typeface="Times New Roman" pitchFamily="18" charset="0"/>
              </a:rPr>
              <a:t>“Jack would say that my parents are jerks, that they treat me like I’m a baby and he’d say that I do just fine without hearing aids and without the teacher speaking into a microphone</a:t>
            </a:r>
            <a:r>
              <a:rPr lang="en-US" b="1" dirty="0" smtClean="0">
                <a:solidFill>
                  <a:srgbClr val="800080"/>
                </a:solidFill>
                <a:cs typeface="Times New Roman" pitchFamily="18" charset="0"/>
              </a:rPr>
              <a:t>.” </a:t>
            </a:r>
            <a:endParaRPr lang="en-US" b="1" dirty="0">
              <a:solidFill>
                <a:srgbClr val="800080"/>
              </a:solidFill>
              <a:cs typeface="Times New Roman" pitchFamily="18" charset="0"/>
            </a:endParaRPr>
          </a:p>
          <a:p>
            <a:pPr eaLnBrk="1" hangingPunct="1">
              <a:spcBef>
                <a:spcPct val="100000"/>
              </a:spcBef>
            </a:pPr>
            <a:r>
              <a:rPr lang="en-US" b="1" dirty="0">
                <a:cs typeface="Times New Roman" pitchFamily="18" charset="0"/>
              </a:rPr>
              <a:t>“What would you say back to your Jack?”</a:t>
            </a:r>
            <a:r>
              <a:rPr lang="en-US" b="1" dirty="0">
                <a:solidFill>
                  <a:srgbClr val="800080"/>
                </a:solidFill>
                <a:cs typeface="Times New Roman" pitchFamily="18" charset="0"/>
              </a:rPr>
              <a:t>  “I would say to Jack that I agree with </a:t>
            </a:r>
            <a:r>
              <a:rPr lang="en-US" b="1" dirty="0" smtClean="0">
                <a:solidFill>
                  <a:srgbClr val="800080"/>
                </a:solidFill>
                <a:cs typeface="Times New Roman" pitchFamily="18" charset="0"/>
              </a:rPr>
              <a:t>him.” </a:t>
            </a:r>
            <a:r>
              <a:rPr lang="en-US" b="1" dirty="0">
                <a:solidFill>
                  <a:srgbClr val="800080"/>
                </a:solidFill>
                <a:cs typeface="Times New Roman" pitchFamily="18" charset="0"/>
              </a:rPr>
              <a:t> </a:t>
            </a:r>
            <a:endParaRPr lang="en-US" b="1" dirty="0">
              <a:solidFill>
                <a:srgbClr val="800080"/>
              </a:solidFill>
              <a:latin typeface="Courier New" pitchFamily="49" charset="0"/>
              <a:cs typeface="Courier New" pitchFamily="49" charset="0"/>
            </a:endParaRPr>
          </a:p>
        </p:txBody>
      </p:sp>
      <p:sp>
        <p:nvSpPr>
          <p:cNvPr id="57347" name="Text Box 3"/>
          <p:cNvSpPr txBox="1">
            <a:spLocks noChangeArrowheads="1"/>
          </p:cNvSpPr>
          <p:nvPr/>
        </p:nvSpPr>
        <p:spPr bwMode="auto">
          <a:xfrm>
            <a:off x="533400" y="914400"/>
            <a:ext cx="800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0"/>
              </a:spcBef>
              <a:defRPr/>
            </a:pPr>
            <a:r>
              <a:rPr lang="en-US">
                <a:cs typeface="Times New Roman" pitchFamily="18" charset="0"/>
              </a:rPr>
              <a:t>“Who might </a:t>
            </a:r>
            <a:r>
              <a:rPr lang="en-US" i="1">
                <a:cs typeface="Times New Roman" pitchFamily="18" charset="0"/>
              </a:rPr>
              <a:t>you</a:t>
            </a:r>
            <a:r>
              <a:rPr lang="en-US">
                <a:cs typeface="Times New Roman" pitchFamily="18" charset="0"/>
              </a:rPr>
              <a:t> someday tell about this appointment? What do you think their response would be?”  </a:t>
            </a:r>
            <a:r>
              <a:rPr lang="en-US" b="1">
                <a:solidFill>
                  <a:srgbClr val="800080"/>
                </a:solidFill>
                <a:cs typeface="Times New Roman" pitchFamily="18" charset="0"/>
              </a:rPr>
              <a:t>“I’m not telling anyone that I came here.  Well, maybe I’d tell my best friend, Jack, cuz I tell him everything.”</a:t>
            </a:r>
            <a:endParaRPr lang="en-US">
              <a:effectLst>
                <a:outerShdw blurRad="38100" dist="38100" dir="2700000" algn="tl">
                  <a:srgbClr val="FFFFFF"/>
                </a:outerShdw>
              </a:effectLst>
            </a:endParaRPr>
          </a:p>
        </p:txBody>
      </p:sp>
    </p:spTree>
    <p:extLst>
      <p:ext uri="{BB962C8B-B14F-4D97-AF65-F5344CB8AC3E}">
        <p14:creationId xmlns:p14="http://schemas.microsoft.com/office/powerpoint/2010/main" val="2427325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4572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58371" name="Text Box 3"/>
          <p:cNvSpPr txBox="1">
            <a:spLocks noChangeArrowheads="1"/>
          </p:cNvSpPr>
          <p:nvPr/>
        </p:nvSpPr>
        <p:spPr bwMode="auto">
          <a:xfrm>
            <a:off x="609600" y="2209800"/>
            <a:ext cx="7543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100000"/>
              </a:spcBef>
            </a:pPr>
            <a:r>
              <a:rPr lang="en-US" dirty="0">
                <a:cs typeface="Times New Roman" pitchFamily="18" charset="0"/>
              </a:rPr>
              <a:t>“Which of the above persons are most concerned about your hearing loss?”</a:t>
            </a:r>
            <a:r>
              <a:rPr lang="en-US" b="1" dirty="0">
                <a:solidFill>
                  <a:srgbClr val="800080"/>
                </a:solidFill>
                <a:cs typeface="Times New Roman" pitchFamily="18" charset="0"/>
              </a:rPr>
              <a:t>  “After my mother, my grandpa would be the most concerned about my hearing and want me to use hearing aids, </a:t>
            </a:r>
            <a:r>
              <a:rPr lang="en-US" b="1" dirty="0" err="1">
                <a:solidFill>
                  <a:srgbClr val="800080"/>
                </a:solidFill>
                <a:cs typeface="Times New Roman" pitchFamily="18" charset="0"/>
              </a:rPr>
              <a:t>cuz</a:t>
            </a:r>
            <a:r>
              <a:rPr lang="en-US" b="1" dirty="0">
                <a:solidFill>
                  <a:srgbClr val="800080"/>
                </a:solidFill>
                <a:cs typeface="Times New Roman" pitchFamily="18" charset="0"/>
              </a:rPr>
              <a:t> he’s always after me to do well in school; then aunt Joanne who has an opinion about everything; Uncle Pete who’s stupid; and then some of my mom’s boring friends who are teachers: Diane and Sandy and maybe Sis, but maybe not Sis </a:t>
            </a:r>
            <a:r>
              <a:rPr lang="en-US" b="1" dirty="0" err="1">
                <a:solidFill>
                  <a:srgbClr val="800080"/>
                </a:solidFill>
                <a:cs typeface="Times New Roman" pitchFamily="18" charset="0"/>
              </a:rPr>
              <a:t>cuz</a:t>
            </a:r>
            <a:r>
              <a:rPr lang="en-US" b="1" dirty="0">
                <a:solidFill>
                  <a:srgbClr val="800080"/>
                </a:solidFill>
                <a:cs typeface="Times New Roman" pitchFamily="18" charset="0"/>
              </a:rPr>
              <a:t> she’s </a:t>
            </a:r>
            <a:r>
              <a:rPr lang="en-US" b="1" dirty="0" err="1">
                <a:solidFill>
                  <a:srgbClr val="800080"/>
                </a:solidFill>
                <a:cs typeface="Times New Roman" pitchFamily="18" charset="0"/>
              </a:rPr>
              <a:t>kinda</a:t>
            </a:r>
            <a:r>
              <a:rPr lang="en-US" b="1" dirty="0">
                <a:solidFill>
                  <a:srgbClr val="800080"/>
                </a:solidFill>
                <a:cs typeface="Times New Roman" pitchFamily="18" charset="0"/>
              </a:rPr>
              <a:t> cool and has an open mind.”</a:t>
            </a:r>
            <a:endParaRPr lang="en-US" dirty="0"/>
          </a:p>
        </p:txBody>
      </p:sp>
      <p:sp>
        <p:nvSpPr>
          <p:cNvPr id="21508" name="Text Box 4"/>
          <p:cNvSpPr txBox="1">
            <a:spLocks noChangeArrowheads="1"/>
          </p:cNvSpPr>
          <p:nvPr/>
        </p:nvSpPr>
        <p:spPr bwMode="auto">
          <a:xfrm>
            <a:off x="609600" y="1143000"/>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cs typeface="Times New Roman" pitchFamily="18" charset="0"/>
              </a:rPr>
              <a:t>“What do you think Jack would say to your mom?” </a:t>
            </a:r>
            <a:r>
              <a:rPr lang="en-US" b="1" dirty="0" smtClean="0">
                <a:solidFill>
                  <a:srgbClr val="800080"/>
                </a:solidFill>
                <a:cs typeface="Times New Roman" pitchFamily="18" charset="0"/>
              </a:rPr>
              <a:t>“That </a:t>
            </a:r>
            <a:r>
              <a:rPr lang="en-US" b="1" dirty="0">
                <a:solidFill>
                  <a:srgbClr val="800080"/>
                </a:solidFill>
                <a:cs typeface="Times New Roman" pitchFamily="18" charset="0"/>
              </a:rPr>
              <a:t>she and everyone should mind their own business.”</a:t>
            </a:r>
          </a:p>
        </p:txBody>
      </p:sp>
    </p:spTree>
    <p:extLst>
      <p:ext uri="{BB962C8B-B14F-4D97-AF65-F5344CB8AC3E}">
        <p14:creationId xmlns:p14="http://schemas.microsoft.com/office/powerpoint/2010/main" val="3920766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dirty="0"/>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308872"/>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Achieving</a:t>
            </a:r>
            <a:r>
              <a:rPr lang="en-US" b="1" dirty="0">
                <a:solidFill>
                  <a:prstClr val="white">
                    <a:lumMod val="50000"/>
                  </a:prstClr>
                </a:solidFill>
              </a:rPr>
              <a:t> </a:t>
            </a:r>
            <a:r>
              <a:rPr lang="en-US" dirty="0">
                <a:solidFill>
                  <a:prstClr val="white">
                    <a:lumMod val="50000"/>
                  </a:prstClr>
                </a:solidFill>
              </a:rPr>
              <a:t>likability, </a:t>
            </a:r>
          </a:p>
          <a:p>
            <a:pPr marL="342900" indent="-342900">
              <a:spcBef>
                <a:spcPts val="300"/>
              </a:spcBef>
              <a:spcAft>
                <a:spcPts val="300"/>
              </a:spcAft>
              <a:buFont typeface="Wingdings" panose="05000000000000000000" pitchFamily="2" charset="2"/>
              <a:buChar char="v"/>
            </a:pPr>
            <a:r>
              <a:rPr lang="en-US" sz="2400" b="1" dirty="0">
                <a:solidFill>
                  <a:srgbClr val="FF0000"/>
                </a:solidFill>
              </a:rPr>
              <a:t>Mitigating traumatic transference,    </a:t>
            </a: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Understanding a patient’s psychological construction of </a:t>
            </a:r>
            <a:r>
              <a:rPr lang="en-US" dirty="0" smtClean="0">
                <a:solidFill>
                  <a:prstClr val="white">
                    <a:lumMod val="50000"/>
                  </a:prstClr>
                </a:solidFill>
              </a:rPr>
              <a:t>HL, </a:t>
            </a:r>
            <a:endParaRPr lang="en-US" dirty="0">
              <a:solidFill>
                <a:prstClr val="white">
                  <a:lumMod val="50000"/>
                </a:prstClr>
              </a:solidFill>
            </a:endParaRPr>
          </a:p>
          <a:p>
            <a:pPr marL="342900" indent="-342900">
              <a:spcBef>
                <a:spcPts val="300"/>
              </a:spcBef>
              <a:spcAft>
                <a:spcPts val="300"/>
              </a:spcAft>
              <a:buFont typeface="Wingdings" panose="05000000000000000000" pitchFamily="2" charset="2"/>
              <a:buChar char="v"/>
            </a:pPr>
            <a:r>
              <a:rPr lang="en-US" dirty="0" smtClean="0">
                <a:solidFill>
                  <a:prstClr val="white">
                    <a:lumMod val="50000"/>
                  </a:prstClr>
                </a:solidFill>
              </a:rPr>
              <a:t>Eliciting and sharing </a:t>
            </a:r>
            <a:r>
              <a:rPr lang="en-US" dirty="0">
                <a:solidFill>
                  <a:prstClr val="white">
                    <a:lumMod val="50000"/>
                  </a:prstClr>
                </a:solidFill>
              </a:rPr>
              <a:t>transformative </a:t>
            </a:r>
            <a:r>
              <a:rPr lang="en-US" dirty="0" smtClean="0">
                <a:solidFill>
                  <a:prstClr val="white">
                    <a:lumMod val="50000"/>
                  </a:prstClr>
                </a:solidFill>
              </a:rPr>
              <a:t>stories, </a:t>
            </a:r>
            <a:endParaRPr lang="en-US" dirty="0">
              <a:solidFill>
                <a:prstClr val="white">
                  <a:lumMod val="50000"/>
                </a:prstClr>
              </a:solidFill>
            </a:endParaRP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Motivational Interviewing,     </a:t>
            </a: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Externalizing the </a:t>
            </a:r>
            <a:r>
              <a:rPr lang="en-US" dirty="0" smtClean="0">
                <a:solidFill>
                  <a:prstClr val="white">
                    <a:lumMod val="50000"/>
                  </a:prstClr>
                </a:solidFill>
              </a:rPr>
              <a:t>HL,   </a:t>
            </a:r>
            <a:endParaRPr lang="en-US" dirty="0">
              <a:solidFill>
                <a:prstClr val="white">
                  <a:lumMod val="50000"/>
                </a:prstClr>
              </a:solidFill>
            </a:endParaRP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Facilitating conversational pivotal junctures,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Nuts and bolts of collaboration</a:t>
            </a:r>
            <a:r>
              <a:rPr lang="en-US" dirty="0"/>
              <a:t>,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Managing the family and social </a:t>
            </a:r>
            <a:r>
              <a:rPr lang="en-US" dirty="0" smtClean="0">
                <a:solidFill>
                  <a:schemeClr val="bg1">
                    <a:lumMod val="50000"/>
                  </a:schemeClr>
                </a:solidFill>
              </a:rPr>
              <a:t>networks,</a:t>
            </a:r>
          </a:p>
          <a:p>
            <a:pPr marL="342900" indent="-342900">
              <a:spcBef>
                <a:spcPts val="300"/>
              </a:spcBef>
              <a:spcAft>
                <a:spcPts val="300"/>
              </a:spcAft>
              <a:buFont typeface="Wingdings" panose="05000000000000000000" pitchFamily="2" charset="2"/>
              <a:buChar char="v"/>
            </a:pPr>
            <a:r>
              <a:rPr lang="en-US" dirty="0" smtClean="0">
                <a:solidFill>
                  <a:prstClr val="white">
                    <a:lumMod val="50000"/>
                  </a:prstClr>
                </a:solidFill>
              </a:rPr>
              <a:t>Deliberate </a:t>
            </a:r>
            <a:r>
              <a:rPr lang="en-US" dirty="0">
                <a:solidFill>
                  <a:prstClr val="white">
                    <a:lumMod val="50000"/>
                  </a:prstClr>
                </a:solidFill>
              </a:rPr>
              <a:t>use of spontaneous humor,</a:t>
            </a:r>
          </a:p>
          <a:p>
            <a:pPr marL="342900" indent="-342900">
              <a:spcBef>
                <a:spcPts val="300"/>
              </a:spcBef>
              <a:spcAft>
                <a:spcPts val="300"/>
              </a:spcAft>
              <a:buFont typeface="Wingdings" panose="05000000000000000000" pitchFamily="2" charset="2"/>
              <a:buChar char="v"/>
            </a:pPr>
            <a:r>
              <a:rPr lang="en-US" dirty="0" smtClean="0">
                <a:solidFill>
                  <a:prstClr val="white">
                    <a:lumMod val="50000"/>
                  </a:prstClr>
                </a:solidFill>
              </a:rPr>
              <a:t>Making </a:t>
            </a:r>
            <a:r>
              <a:rPr lang="en-US" dirty="0">
                <a:solidFill>
                  <a:prstClr val="white">
                    <a:lumMod val="50000"/>
                  </a:prstClr>
                </a:solidFill>
              </a:rPr>
              <a:t>effective mental health referrals.  </a:t>
            </a:r>
          </a:p>
        </p:txBody>
      </p:sp>
    </p:spTree>
    <p:extLst>
      <p:ext uri="{BB962C8B-B14F-4D97-AF65-F5344CB8AC3E}">
        <p14:creationId xmlns:p14="http://schemas.microsoft.com/office/powerpoint/2010/main" val="75534396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38200" y="6096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59395" name="Text Box 3"/>
          <p:cNvSpPr txBox="1">
            <a:spLocks noChangeArrowheads="1"/>
          </p:cNvSpPr>
          <p:nvPr/>
        </p:nvSpPr>
        <p:spPr bwMode="auto">
          <a:xfrm>
            <a:off x="579120" y="2286000"/>
            <a:ext cx="8001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100000"/>
              </a:spcBef>
            </a:pPr>
            <a:r>
              <a:rPr lang="en-US" dirty="0">
                <a:cs typeface="Times New Roman" pitchFamily="18" charset="0"/>
              </a:rPr>
              <a:t>“What would happen between you and your mom’s friends/family if you do or don’t get HA?”  </a:t>
            </a:r>
            <a:r>
              <a:rPr lang="en-US" b="1" dirty="0">
                <a:solidFill>
                  <a:srgbClr val="800080"/>
                </a:solidFill>
                <a:cs typeface="Times New Roman" pitchFamily="18" charset="0"/>
              </a:rPr>
              <a:t>“If I do get hearing aids, my family and all my mother’s friends would probably have a big party or celebration or something, but I wouldn’t go.  If I don’t get hearing aids, maybe my mother’s friend, Sis, would understand because she’s cool and my father would be okay with it.  We talk about sports a lot, and he doesn’t get involved in arguing with me like my mom does.”</a:t>
            </a:r>
            <a:endParaRPr lang="en-US" dirty="0"/>
          </a:p>
        </p:txBody>
      </p:sp>
      <p:sp>
        <p:nvSpPr>
          <p:cNvPr id="59396" name="Text Box 4"/>
          <p:cNvSpPr txBox="1">
            <a:spLocks noChangeArrowheads="1"/>
          </p:cNvSpPr>
          <p:nvPr/>
        </p:nvSpPr>
        <p:spPr bwMode="auto">
          <a:xfrm>
            <a:off x="609600" y="533400"/>
            <a:ext cx="8077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0"/>
              </a:spcBef>
              <a:defRPr/>
            </a:pPr>
            <a:r>
              <a:rPr lang="en-US">
                <a:cs typeface="Times New Roman" pitchFamily="18" charset="0"/>
              </a:rPr>
              <a:t>“What advice would Jack have for you when you talk to certain others about hearing loss and hearing aids?”  </a:t>
            </a:r>
            <a:r>
              <a:rPr lang="en-US" b="1">
                <a:solidFill>
                  <a:srgbClr val="800080"/>
                </a:solidFill>
                <a:cs typeface="Times New Roman" pitchFamily="18" charset="0"/>
              </a:rPr>
              <a:t>“I usually hang out with Jack after I fight with my parents.  He tells me not to yell or swear at them, because I’ll get in more trouble.”</a:t>
            </a:r>
            <a:endParaRPr lang="en-US">
              <a:effectLst>
                <a:outerShdw blurRad="38100" dist="38100" dir="2700000" algn="tl">
                  <a:srgbClr val="FFFFFF"/>
                </a:outerShdw>
              </a:effectLst>
            </a:endParaRPr>
          </a:p>
        </p:txBody>
      </p:sp>
    </p:spTree>
    <p:extLst>
      <p:ext uri="{BB962C8B-B14F-4D97-AF65-F5344CB8AC3E}">
        <p14:creationId xmlns:p14="http://schemas.microsoft.com/office/powerpoint/2010/main" val="1788927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219200"/>
            <a:ext cx="7696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cs typeface="Times New Roman" pitchFamily="18" charset="0"/>
              </a:rPr>
              <a:t>“Given that you end up getting or not getting hearing aids, what would your parents say or do with each other?  How might that affect you?”  </a:t>
            </a:r>
            <a:r>
              <a:rPr lang="en-US" b="1">
                <a:solidFill>
                  <a:srgbClr val="800080"/>
                </a:solidFill>
                <a:cs typeface="Times New Roman" pitchFamily="18" charset="0"/>
              </a:rPr>
              <a:t>“If I don’t get hearing aids, my parents would probably fight; my mom would cry and my dad would say ‘Just leave the poor kid alone.’  I would leave the house more because I hate seeing them fight.  After that, my mother would probably sulk and avoid me and my father would spend less time in his office and maybe watch a Sox game with me to try to cheer me up.”</a:t>
            </a:r>
            <a:endParaRPr lang="en-US"/>
          </a:p>
        </p:txBody>
      </p:sp>
    </p:spTree>
    <p:extLst>
      <p:ext uri="{BB962C8B-B14F-4D97-AF65-F5344CB8AC3E}">
        <p14:creationId xmlns:p14="http://schemas.microsoft.com/office/powerpoint/2010/main" val="271865941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066800" y="9906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cs typeface="Courier New" pitchFamily="49" charset="0"/>
              </a:rPr>
              <a:t> </a:t>
            </a:r>
            <a:endParaRPr lang="en-US"/>
          </a:p>
        </p:txBody>
      </p:sp>
      <p:sp>
        <p:nvSpPr>
          <p:cNvPr id="24579" name="Rectangle 3"/>
          <p:cNvSpPr>
            <a:spLocks noChangeArrowheads="1"/>
          </p:cNvSpPr>
          <p:nvPr/>
        </p:nvSpPr>
        <p:spPr bwMode="auto">
          <a:xfrm>
            <a:off x="609600" y="2971800"/>
            <a:ext cx="80010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68375" indent="-514350"/>
            <a:endParaRPr lang="en-US">
              <a:cs typeface="Courier New" pitchFamily="49" charset="0"/>
            </a:endParaRPr>
          </a:p>
          <a:p>
            <a:pPr marL="968375" indent="-514350" eaLnBrk="0" hangingPunct="0">
              <a:spcBef>
                <a:spcPct val="30000"/>
              </a:spcBef>
              <a:buFontTx/>
              <a:buAutoNum type="alphaUcPeriod"/>
            </a:pPr>
            <a:r>
              <a:rPr lang="en-US">
                <a:cs typeface="Courier New" pitchFamily="49" charset="0"/>
              </a:rPr>
              <a:t>His “stupid” mother</a:t>
            </a:r>
          </a:p>
          <a:p>
            <a:pPr marL="968375" indent="-514350" eaLnBrk="0" hangingPunct="0">
              <a:spcBef>
                <a:spcPct val="30000"/>
              </a:spcBef>
              <a:buFontTx/>
              <a:buAutoNum type="alphaUcPeriod"/>
            </a:pPr>
            <a:r>
              <a:rPr lang="en-US">
                <a:cs typeface="Courier New" pitchFamily="49" charset="0"/>
              </a:rPr>
              <a:t>His mother, “opinionated” Aunt Joanne, “ditsy” Uncle Pete and mother’s “boring” friends </a:t>
            </a:r>
          </a:p>
          <a:p>
            <a:pPr marL="968375" indent="-514350" eaLnBrk="0" hangingPunct="0">
              <a:spcBef>
                <a:spcPct val="30000"/>
              </a:spcBef>
              <a:buFontTx/>
              <a:buAutoNum type="alphaUcPeriod"/>
            </a:pPr>
            <a:r>
              <a:rPr lang="en-US">
                <a:cs typeface="Courier New" pitchFamily="49" charset="0"/>
              </a:rPr>
              <a:t>Aunt Joanne and Uncle Pete</a:t>
            </a:r>
          </a:p>
          <a:p>
            <a:pPr marL="968375" indent="-514350" eaLnBrk="0" hangingPunct="0">
              <a:spcBef>
                <a:spcPct val="30000"/>
              </a:spcBef>
              <a:buFontTx/>
              <a:buAutoNum type="alphaUcPeriod"/>
            </a:pPr>
            <a:r>
              <a:rPr lang="en-US">
                <a:cs typeface="Courier New" pitchFamily="49" charset="0"/>
              </a:rPr>
              <a:t>His best friend, Jack</a:t>
            </a:r>
          </a:p>
          <a:p>
            <a:pPr marL="968375" indent="-514350" eaLnBrk="0" hangingPunct="0"/>
            <a:endParaRPr lang="en-US"/>
          </a:p>
        </p:txBody>
      </p:sp>
      <p:sp>
        <p:nvSpPr>
          <p:cNvPr id="63492" name="Text Box 4"/>
          <p:cNvSpPr txBox="1">
            <a:spLocks noChangeArrowheads="1"/>
          </p:cNvSpPr>
          <p:nvPr/>
        </p:nvSpPr>
        <p:spPr bwMode="auto">
          <a:xfrm>
            <a:off x="304800" y="838200"/>
            <a:ext cx="81534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b="1" dirty="0">
                <a:solidFill>
                  <a:srgbClr val="C00000"/>
                </a:solidFill>
                <a:effectLst>
                  <a:outerShdw blurRad="38100" dist="38100" dir="2700000" algn="tl">
                    <a:srgbClr val="000000"/>
                  </a:outerShdw>
                </a:effectLst>
                <a:cs typeface="Courier New" pitchFamily="49" charset="0"/>
              </a:rPr>
              <a:t>Multiple choice question:</a:t>
            </a:r>
          </a:p>
          <a:p>
            <a:pPr>
              <a:spcBef>
                <a:spcPct val="50000"/>
              </a:spcBef>
              <a:defRPr/>
            </a:pPr>
            <a:endParaRPr lang="en-US" sz="3200" b="1" dirty="0">
              <a:solidFill>
                <a:srgbClr val="FFFFFF"/>
              </a:solidFill>
              <a:effectLst>
                <a:outerShdw blurRad="38100" dist="38100" dir="2700000" algn="tl">
                  <a:srgbClr val="000000"/>
                </a:outerShdw>
              </a:effectLst>
              <a:cs typeface="Courier New" pitchFamily="49" charset="0"/>
            </a:endParaRPr>
          </a:p>
          <a:p>
            <a:pPr>
              <a:spcBef>
                <a:spcPct val="50000"/>
              </a:spcBef>
              <a:defRPr/>
            </a:pPr>
            <a:r>
              <a:rPr lang="en-US" dirty="0">
                <a:cs typeface="Courier New" pitchFamily="49" charset="0"/>
              </a:rPr>
              <a:t>Inviting which of the following people to </a:t>
            </a:r>
            <a:r>
              <a:rPr lang="en-US" dirty="0" smtClean="0">
                <a:cs typeface="Courier New" pitchFamily="49" charset="0"/>
              </a:rPr>
              <a:t>Bob’s audiology </a:t>
            </a:r>
            <a:r>
              <a:rPr lang="en-US" dirty="0">
                <a:cs typeface="Courier New" pitchFamily="49" charset="0"/>
              </a:rPr>
              <a:t>appointment </a:t>
            </a:r>
            <a:r>
              <a:rPr lang="en-US" dirty="0" smtClean="0">
                <a:cs typeface="Courier New" pitchFamily="49" charset="0"/>
              </a:rPr>
              <a:t>would </a:t>
            </a:r>
            <a:r>
              <a:rPr lang="en-US" dirty="0">
                <a:cs typeface="Courier New" pitchFamily="49" charset="0"/>
              </a:rPr>
              <a:t>increase the likelihood he would agree to amplification?</a:t>
            </a:r>
          </a:p>
        </p:txBody>
      </p:sp>
      <p:sp>
        <p:nvSpPr>
          <p:cNvPr id="63494" name="Oval 6"/>
          <p:cNvSpPr>
            <a:spLocks noChangeArrowheads="1"/>
          </p:cNvSpPr>
          <p:nvPr/>
        </p:nvSpPr>
        <p:spPr bwMode="auto">
          <a:xfrm>
            <a:off x="-2362200" y="0"/>
            <a:ext cx="685800" cy="533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Tree>
    <p:extLst>
      <p:ext uri="{BB962C8B-B14F-4D97-AF65-F5344CB8AC3E}">
        <p14:creationId xmlns:p14="http://schemas.microsoft.com/office/powerpoint/2010/main" val="2989557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417 -0.06319 C -0.00191 -0.05092 -0.00417 -0.05764 0.00434 -0.0463 C 0.01441 -0.03287 0.00712 -0.03542 0.01128 -0.02569 C 0.0158 -0.01505 0.02101 -0.00579 0.02396 0.00625 C 0.02569 0.02338 0.02934 0.04792 0.03663 0.06227 C 0.03941 0.07361 0.04618 0.08218 0.05365 0.08866 C 0.0566 0.09445 0.06042 0.09653 0.06337 0.10185 C 0.06771 0.10949 0.07014 0.11898 0.07604 0.12431 C 0.07847 0.13542 0.08247 0.14838 0.08733 0.1581 C 0.08941 0.16921 0.09618 0.18426 0.10295 0.1919 C 0.10556 0.19491 0.11128 0.19931 0.11128 0.19954 C 0.11667 0.21042 0.12309 0.21667 0.13108 0.22384 C 0.13385 0.22639 0.13941 0.23125 0.13941 0.23148 C 0.14045 0.2331 0.14115 0.23542 0.14236 0.23704 C 0.14358 0.23866 0.14549 0.23912 0.14653 0.24074 C 0.15417 0.25255 0.15799 0.26528 0.1691 0.27269 C 0.17344 0.27546 0.17986 0.27639 0.18455 0.27824 C 0.19635 0.28287 0.20608 0.28773 0.2184 0.28958 C 0.22622 0.29306 0.23281 0.29699 0.2408 0.29884 C 0.2533 0.30741 0.26701 0.31366 0.28038 0.31945 C 0.28628 0.32454 0.29306 0.32824 0.29983 0.33056 C 0.30417 0.33611 0.30903 0.33565 0.31406 0.34005 C 0.32083 0.3456 0.32795 0.35 0.33524 0.35486 C 0.33993 0.35833 0.34427 0.36343 0.34931 0.36644 C 0.35243 0.36829 0.35608 0.36829 0.3592 0.37014 C 0.36111 0.3713 0.36302 0.37245 0.36476 0.37384 C 0.36632 0.375 0.36753 0.37662 0.3691 0.37755 C 0.37552 0.38125 0.38229 0.38171 0.38872 0.38519 C 0.39219 0.38704 0.39497 0.39074 0.39861 0.39259 C 0.4 0.39352 0.41007 0.39607 0.41128 0.3963 C 0.42049 0.40463 0.43177 0.40787 0.44236 0.41134 C 0.45052 0.4169 0.46128 0.42292 0.47031 0.42454 C 0.47413 0.42523 0.48177 0.42616 0.48594 0.42824 C 0.49375 0.43218 0.48906 0.43195 0.49705 0.43403 C 0.50208 0.43519 0.50764 0.43542 0.51267 0.43773 C 0.51458 0.43866 0.51632 0.44074 0.51823 0.44144 C 0.5276 0.44421 0.53715 0.44421 0.54653 0.44699 C 0.56215 0.45162 0.57813 0.4544 0.59444 0.45833 C 0.60712 0.46158 0.62049 0.46667 0.63385 0.46968 C 0.64063 0.47269 0.6467 0.47338 0.65365 0.47523 C 0.6625 0.47755 0.67031 0.48218 0.67847 0.48472 C 0.69271 0.49398 0.71858 0.50579 0.73385 0.50903 C 0.74635 0.51551 0.75972 0.51852 0.77309 0.52037 C 0.79948 0.53148 0.82778 0.52917 0.85503 0.53148 C 0.89097 0.53033 0.92361 0.52523 0.9592 0.52222 C 0.96597 0.51991 0.97153 0.51806 0.97899 0.51667 C 0.98715 0.5125 0.99583 0.51181 1.00434 0.50903 C 1.01233 0.5037 1.0224 0.49861 1.03108 0.49583 C 1.04271 0.4882 1.05521 0.48056 1.06736 0.47523 C 1.07569 0.47176 1.07604 0.46482 1.0842 0.46204 C 1.09271 0.4456 1.0816 0.46551 1.09167 0.45463 C 1.09306 0.45324 1.09306 0.45046 1.0941 0.44884 C 1.09705 0.44537 1.10035 0.44306 1.10295 0.43958 C 1.10382 0.43704 1.10417 0.43403 1.10538 0.43195 C 1.10642 0.43033 1.10868 0.43009 1.10972 0.42824 C 1.11094 0.42616 1.11024 0.42315 1.11094 0.42083 C 1.11198 0.41852 1.11424 0.41736 1.11528 0.41505 C 1.125 0.39769 1.11146 0.4169 1.12257 0.40208 C 1.12431 0.39236 1.1283 0.38403 1.13212 0.3757 C 1.13403 0.36528 1.13698 0.35579 1.13941 0.3456 C 1.14219 0.33264 1.14323 0.31898 1.14653 0.30625 C 1.15069 0.26759 1.15104 0.2213 1.13524 0.18634 C 1.13316 0.17708 1.12986 0.17014 1.12656 0.16181 C 1.12431 0.1507 1.11944 0.14236 1.11406 0.13357 C 1.11302 0.13195 1.11198 0.12986 1.11094 0.12778 C 1.10972 0.12546 1.10868 0.12292 1.10712 0.1206 C 1.09983 0.10903 1.08698 0.09884 1.07604 0.09607 C 1.06823 0.0919 1.06181 0.09028 1.05365 0.08866 C 1.04288 0.08426 1.03177 0.0838 1.02118 0.08102 C 0.99948 0.08171 0.97795 0.08195 0.95642 0.08287 C 0.93819 0.0838 0.92101 0.08912 0.90295 0.09051 C 0.88507 0.0956 0.86753 0.09653 0.84931 0.09792 C 0.83333 0.10116 0.81736 0.10301 0.80139 0.10556 C 0.79167 0.1088 0.78177 0.10972 0.77188 0.11296 C 0.76198 0.1162 0.75208 0.12107 0.74236 0.12431 C 0.73194 0.12755 0.72135 0.12778 0.71128 0.13171 C 0.69375 0.1382 0.71267 0.13357 0.69288 0.1375 C 0.67622 0.14861 0.65382 0.15695 0.6349 0.16181 C 0.62378 0.16968 0.61042 0.17153 0.59826 0.17685 C 0.59045 0.18033 0.59149 0.18125 0.58316 0.18634 C 0.57813 0.18935 0.57274 0.19097 0.56771 0.19375 C 0.56059 0.19769 0.55365 0.20139 0.54653 0.20509 C 0.54375 0.20648 0.5408 0.20764 0.53802 0.2088 C 0.53663 0.20949 0.53385 0.21065 0.53385 0.21088 C 0.52656 0.21806 0.51424 0.22847 0.50573 0.23125 C 0.49931 0.24028 0.49063 0.24491 0.48316 0.25208 C 0.48142 0.2537 0.48056 0.25625 0.47899 0.25764 C 0.46979 0.26551 0.47969 0.25139 0.4691 0.2632 C 0.45469 0.2787 0.44635 0.3 0.43385 0.31759 C 0.43073 0.32894 0.43333 0.32153 0.42396 0.3382 C 0.41771 0.34931 0.41181 0.36412 0.40851 0.37755 C 0.40885 0.39028 0.40382 0.4382 0.41701 0.45463 C 0.41997 0.46644 0.44132 0.47708 0.45069 0.48264 C 0.47361 0.49653 0.49896 0.50162 0.52378 0.50718 C 0.54167 0.51111 0.55764 0.51482 0.57587 0.51667 C 0.59774 0.5213 0.61927 0.52732 0.64063 0.53148 C 0.64566 0.5338 0.64931 0.53634 0.65365 0.53912 C 0.6592 0.54283 0.66597 0.54236 0.6717 0.54468 C 0.68733 0.55046 0.70069 0.55556 0.71701 0.55764 C 0.72517 0.56134 0.73385 0.56273 0.74236 0.56505 C 0.75156 0.56759 0.75972 0.57245 0.7691 0.57454 C 0.77656 0.58056 0.78316 0.58241 0.79167 0.58588 C 0.79774 0.59213 0.80538 0.59954 0.81267 0.60278 C 0.82378 0.6132 0.81875 0.61042 0.82674 0.61389 C 0.83003 0.62083 0.83438 0.62431 0.83941 0.62894 C 0.8434 0.63681 0.84444 0.64607 0.84653 0.65533 C 0.84601 0.65903 0.8467 0.66343 0.84514 0.66667 C 0.84045 0.6757 0.83333 0.67431 0.82674 0.67593 C 0.81875 0.67778 0.81094 0.67986 0.80295 0.68148 C 0.78316 0.68079 0.76354 0.68056 0.74375 0.67963 C 0.72378 0.6787 0.70399 0.66945 0.68403 0.66667 C 0.66615 0.65972 0.65729 0.64838 0.64375 0.63287 C 0.63281 0.62083 0.62049 0.61065 0.60816 0.60093 C 0.59931 0.59375 0.59149 0.58287 0.58142 0.58009 C 0.57465 0.57384 0.56719 0.56667 0.5592 0.5632 C 0.5533 0.55718 0.5467 0.55278 0.53941 0.55046 C 0.53802 0.54861 0.53698 0.54607 0.53524 0.54468 C 0.53264 0.54283 0.52656 0.54097 0.52656 0.5412 C 0.51823 0.53264 0.51372 0.53195 0.50434 0.52778 C 0.49931 0.52176 0.4934 0.52107 0.48733 0.51852 C 0.47917 0.51088 0.46753 0.50857 0.45781 0.50533 C 0.44514 0.50116 0.43403 0.49607 0.42118 0.49398 C 0.41042 0.49468 0.39948 0.49468 0.38872 0.49583 C 0.38663 0.49607 0.38212 0.49931 0.38038 0.49977 C 0.36493 0.5037 0.34931 0.50741 0.33368 0.51088 C 0.32795 0.5162 0.32031 0.51991 0.31406 0.52408 C 0.3092 0.52685 0.3092 0.52454 0.30573 0.52963 C 0.29861 0.53866 0.29253 0.54861 0.28455 0.55579 C 0.27951 0.5662 0.27587 0.57593 0.27309 0.58773 C 0.27396 0.60787 0.2717 0.61528 0.27899 0.62894 C 0.2809 0.63681 0.28351 0.63958 0.28733 0.64583 C 0.2941 0.65718 0.29809 0.66574 0.30851 0.67037 C 0.31198 0.67755 0.31649 0.67801 0.32257 0.68148 C 0.33368 0.6882 0.34497 0.69468 0.35764 0.69468 " pathEditMode="relative" rAng="0" ptsTypes="fffffffffffffffffffffffffffffffffffffffffffffffffffffffffffffffffffffffffffffffffffffffffffffffffffffffffffffffffffffffffffffffffffffA">
                                      <p:cBhvr>
                                        <p:cTn id="6" dur="5000" fill="hold"/>
                                        <p:tgtEl>
                                          <p:spTgt spid="63494"/>
                                        </p:tgtEl>
                                        <p:attrNameLst>
                                          <p:attrName>ppt_x</p:attrName>
                                          <p:attrName>ppt_y</p:attrName>
                                        </p:attrNameLst>
                                      </p:cBhvr>
                                      <p:rCtr x="57760" y="37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502920" y="1981200"/>
            <a:ext cx="8153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Char char="Ø"/>
            </a:pPr>
            <a:r>
              <a:rPr lang="en-US" dirty="0">
                <a:solidFill>
                  <a:srgbClr val="C00000"/>
                </a:solidFill>
                <a:cs typeface="Courier New" pitchFamily="49" charset="0"/>
              </a:rPr>
              <a:t>Can you show us how much hearing Bob has?</a:t>
            </a:r>
          </a:p>
          <a:p>
            <a:pPr eaLnBrk="1" hangingPunct="1">
              <a:spcBef>
                <a:spcPct val="50000"/>
              </a:spcBef>
              <a:buFont typeface="Wingdings" pitchFamily="2" charset="2"/>
              <a:buChar char="Ø"/>
            </a:pPr>
            <a:r>
              <a:rPr lang="en-US" dirty="0">
                <a:solidFill>
                  <a:srgbClr val="C00000"/>
                </a:solidFill>
                <a:cs typeface="Courier New" pitchFamily="49" charset="0"/>
              </a:rPr>
              <a:t>What does he miss?</a:t>
            </a:r>
          </a:p>
          <a:p>
            <a:pPr eaLnBrk="1" hangingPunct="1">
              <a:spcBef>
                <a:spcPct val="50000"/>
              </a:spcBef>
              <a:buFont typeface="Wingdings" pitchFamily="2" charset="2"/>
              <a:buChar char="Ø"/>
            </a:pPr>
            <a:r>
              <a:rPr lang="en-US" dirty="0">
                <a:solidFill>
                  <a:srgbClr val="C00000"/>
                </a:solidFill>
                <a:cs typeface="Courier New" pitchFamily="49" charset="0"/>
              </a:rPr>
              <a:t>Can you show us what he would hear with hearing aids and an FM system at school?</a:t>
            </a:r>
          </a:p>
          <a:p>
            <a:pPr eaLnBrk="1" hangingPunct="1">
              <a:spcBef>
                <a:spcPct val="50000"/>
              </a:spcBef>
              <a:buFont typeface="Wingdings" pitchFamily="2" charset="2"/>
              <a:buChar char="Ø"/>
            </a:pPr>
            <a:r>
              <a:rPr lang="en-US" dirty="0">
                <a:solidFill>
                  <a:srgbClr val="C00000"/>
                </a:solidFill>
                <a:cs typeface="Courier New" pitchFamily="49" charset="0"/>
              </a:rPr>
              <a:t>Will his hearing get worse without this stuff?</a:t>
            </a:r>
          </a:p>
          <a:p>
            <a:pPr eaLnBrk="1" hangingPunct="1">
              <a:spcBef>
                <a:spcPct val="50000"/>
              </a:spcBef>
              <a:buFont typeface="Wingdings" pitchFamily="2" charset="2"/>
              <a:buChar char="Ø"/>
            </a:pPr>
            <a:r>
              <a:rPr lang="en-US" dirty="0">
                <a:solidFill>
                  <a:srgbClr val="C00000"/>
                </a:solidFill>
                <a:cs typeface="Courier New" pitchFamily="49" charset="0"/>
              </a:rPr>
              <a:t>Is there any other way to hear better without having to wear hearing aids?</a:t>
            </a:r>
          </a:p>
          <a:p>
            <a:pPr eaLnBrk="1" hangingPunct="1">
              <a:spcBef>
                <a:spcPct val="50000"/>
              </a:spcBef>
              <a:buFont typeface="Wingdings" pitchFamily="2" charset="2"/>
              <a:buChar char="Ø"/>
            </a:pPr>
            <a:r>
              <a:rPr lang="en-US" dirty="0">
                <a:solidFill>
                  <a:srgbClr val="C00000"/>
                </a:solidFill>
                <a:cs typeface="Courier New" pitchFamily="49" charset="0"/>
              </a:rPr>
              <a:t>What kind/size/color hearing aids do you have?</a:t>
            </a:r>
          </a:p>
          <a:p>
            <a:pPr eaLnBrk="1" hangingPunct="1">
              <a:spcBef>
                <a:spcPct val="50000"/>
              </a:spcBef>
              <a:buFont typeface="Wingdings" pitchFamily="2" charset="2"/>
              <a:buChar char="Ø"/>
            </a:pPr>
            <a:r>
              <a:rPr lang="en-US" dirty="0">
                <a:solidFill>
                  <a:srgbClr val="C00000"/>
                </a:solidFill>
                <a:cs typeface="Courier New" pitchFamily="49" charset="0"/>
              </a:rPr>
              <a:t>Will his hearing get worse or better?</a:t>
            </a:r>
            <a:endParaRPr lang="en-US" dirty="0">
              <a:solidFill>
                <a:srgbClr val="C00000"/>
              </a:solidFill>
            </a:endParaRPr>
          </a:p>
        </p:txBody>
      </p:sp>
      <p:sp>
        <p:nvSpPr>
          <p:cNvPr id="26627" name="Text Box 4"/>
          <p:cNvSpPr txBox="1">
            <a:spLocks noChangeArrowheads="1"/>
          </p:cNvSpPr>
          <p:nvPr/>
        </p:nvSpPr>
        <p:spPr bwMode="auto">
          <a:xfrm>
            <a:off x="381000" y="762000"/>
            <a:ext cx="8305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cs typeface="Courier New" pitchFamily="49" charset="0"/>
              </a:rPr>
              <a:t>I asked Bob and Jack to write a list of questions for the audiologist. They came up with the following:  </a:t>
            </a:r>
          </a:p>
          <a:p>
            <a:pPr eaLnBrk="1" hangingPunct="1">
              <a:spcBef>
                <a:spcPct val="50000"/>
              </a:spcBef>
            </a:pPr>
            <a:endParaRPr lang="en-US"/>
          </a:p>
        </p:txBody>
      </p:sp>
    </p:spTree>
    <p:extLst>
      <p:ext uri="{BB962C8B-B14F-4D97-AF65-F5344CB8AC3E}">
        <p14:creationId xmlns:p14="http://schemas.microsoft.com/office/powerpoint/2010/main" val="412705243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899160" y="1212011"/>
            <a:ext cx="7391400" cy="3062377"/>
          </a:xfrm>
          <a:prstGeom prst="rect">
            <a:avLst/>
          </a:prstGeom>
        </p:spPr>
        <p:txBody>
          <a:bodyPr wrap="square">
            <a:spAutoFit/>
          </a:bodyPr>
          <a:lstStyle/>
          <a:p>
            <a:pPr lvl="0"/>
            <a:r>
              <a:rPr lang="en-US" dirty="0"/>
              <a:t> </a:t>
            </a:r>
            <a:r>
              <a:rPr lang="en-US" sz="2800" dirty="0"/>
              <a:t>The purpose of circular questioning is</a:t>
            </a:r>
          </a:p>
          <a:p>
            <a:r>
              <a:rPr lang="en-US" dirty="0"/>
              <a:t> </a:t>
            </a:r>
          </a:p>
          <a:p>
            <a:pPr marL="457200" lvl="0" indent="-457200">
              <a:spcBef>
                <a:spcPts val="600"/>
              </a:spcBef>
              <a:spcAft>
                <a:spcPts val="600"/>
              </a:spcAft>
            </a:pPr>
            <a:r>
              <a:rPr lang="en-US" sz="2400" dirty="0" smtClean="0"/>
              <a:t>A.  to </a:t>
            </a:r>
            <a:r>
              <a:rPr lang="en-US" sz="2400" dirty="0"/>
              <a:t>understand the dynamics or “dance” of significant others </a:t>
            </a:r>
            <a:r>
              <a:rPr lang="en-US" sz="2400" dirty="0" smtClean="0"/>
              <a:t>who influence</a:t>
            </a:r>
            <a:r>
              <a:rPr lang="en-US" sz="2400" dirty="0"/>
              <a:t>, and are  influenced by, </a:t>
            </a:r>
            <a:r>
              <a:rPr lang="en-US" sz="2400" dirty="0" err="1" smtClean="0"/>
              <a:t>audiologic</a:t>
            </a:r>
            <a:r>
              <a:rPr lang="en-US" sz="2400" dirty="0" smtClean="0"/>
              <a:t> recommendations</a:t>
            </a:r>
            <a:r>
              <a:rPr lang="en-US" sz="2400" dirty="0"/>
              <a:t>.</a:t>
            </a:r>
          </a:p>
          <a:p>
            <a:pPr marL="457200" lvl="0" indent="-457200">
              <a:spcBef>
                <a:spcPts val="600"/>
              </a:spcBef>
              <a:spcAft>
                <a:spcPts val="600"/>
              </a:spcAft>
            </a:pPr>
            <a:r>
              <a:rPr lang="en-US" sz="2400" dirty="0" smtClean="0"/>
              <a:t>B.  to </a:t>
            </a:r>
            <a:r>
              <a:rPr lang="en-US" sz="2400" dirty="0"/>
              <a:t>delineate one’s adjustment to hearing loss.</a:t>
            </a:r>
          </a:p>
          <a:p>
            <a:pPr marL="457200" indent="-457200">
              <a:spcBef>
                <a:spcPts val="600"/>
              </a:spcBef>
              <a:spcAft>
                <a:spcPts val="600"/>
              </a:spcAft>
            </a:pPr>
            <a:r>
              <a:rPr lang="en-US" sz="2400" dirty="0" smtClean="0"/>
              <a:t>C.  to </a:t>
            </a:r>
            <a:r>
              <a:rPr lang="en-US" sz="2400" dirty="0"/>
              <a:t>make your office more circular, less square-like</a:t>
            </a:r>
          </a:p>
        </p:txBody>
      </p:sp>
    </p:spTree>
    <p:extLst>
      <p:ext uri="{BB962C8B-B14F-4D97-AF65-F5344CB8AC3E}">
        <p14:creationId xmlns:p14="http://schemas.microsoft.com/office/powerpoint/2010/main" val="179023914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1173480" y="1143000"/>
            <a:ext cx="6979920" cy="3862596"/>
          </a:xfrm>
          <a:prstGeom prst="rect">
            <a:avLst/>
          </a:prstGeom>
        </p:spPr>
        <p:txBody>
          <a:bodyPr wrap="square">
            <a:spAutoFit/>
          </a:bodyPr>
          <a:lstStyle/>
          <a:p>
            <a:pPr lvl="0"/>
            <a:r>
              <a:rPr lang="en-US" dirty="0"/>
              <a:t> </a:t>
            </a:r>
            <a:r>
              <a:rPr lang="en-US" sz="2800" dirty="0" smtClean="0"/>
              <a:t>The </a:t>
            </a:r>
            <a:r>
              <a:rPr lang="en-US" sz="2800" dirty="0"/>
              <a:t>phrase, “There are invisible people in your office” means</a:t>
            </a:r>
          </a:p>
          <a:p>
            <a:r>
              <a:rPr lang="en-US" dirty="0"/>
              <a:t> </a:t>
            </a:r>
          </a:p>
          <a:p>
            <a:pPr marL="457200" lvl="0" indent="-457200">
              <a:spcBef>
                <a:spcPts val="600"/>
              </a:spcBef>
              <a:spcAft>
                <a:spcPts val="600"/>
              </a:spcAft>
            </a:pPr>
            <a:r>
              <a:rPr lang="en-US" sz="2400" dirty="0" smtClean="0"/>
              <a:t>A.  fitting </a:t>
            </a:r>
            <a:r>
              <a:rPr lang="en-US" sz="2400" dirty="0"/>
              <a:t>patients with hearing aids can precipitate a psychotic break</a:t>
            </a:r>
          </a:p>
          <a:p>
            <a:pPr marL="457200" lvl="0" indent="-457200">
              <a:spcBef>
                <a:spcPts val="600"/>
              </a:spcBef>
              <a:spcAft>
                <a:spcPts val="600"/>
              </a:spcAft>
            </a:pPr>
            <a:r>
              <a:rPr lang="en-US" sz="2400" dirty="0" smtClean="0"/>
              <a:t>B.  the </a:t>
            </a:r>
            <a:r>
              <a:rPr lang="en-US" sz="2400" dirty="0"/>
              <a:t>presence of ghosts are other supernatural phenomena</a:t>
            </a:r>
          </a:p>
          <a:p>
            <a:pPr marL="457200" lvl="0" indent="-457200">
              <a:spcBef>
                <a:spcPts val="600"/>
              </a:spcBef>
              <a:spcAft>
                <a:spcPts val="600"/>
              </a:spcAft>
            </a:pPr>
            <a:r>
              <a:rPr lang="en-US" sz="2400" dirty="0" smtClean="0"/>
              <a:t>C.  that </a:t>
            </a:r>
            <a:r>
              <a:rPr lang="en-US" sz="2400" dirty="0"/>
              <a:t>a patient’s family, friends, etc. </a:t>
            </a:r>
            <a:r>
              <a:rPr lang="en-US" sz="2400" dirty="0" smtClean="0"/>
              <a:t>influence his/her </a:t>
            </a:r>
            <a:r>
              <a:rPr lang="en-US" sz="2400" dirty="0"/>
              <a:t>adherence to recommendations</a:t>
            </a:r>
          </a:p>
        </p:txBody>
      </p:sp>
    </p:spTree>
    <p:extLst>
      <p:ext uri="{BB962C8B-B14F-4D97-AF65-F5344CB8AC3E}">
        <p14:creationId xmlns:p14="http://schemas.microsoft.com/office/powerpoint/2010/main" val="128609219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dirty="0"/>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308872"/>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Achieving</a:t>
            </a:r>
            <a:r>
              <a:rPr lang="en-US" b="1" dirty="0">
                <a:solidFill>
                  <a:schemeClr val="bg1">
                    <a:lumMod val="50000"/>
                  </a:schemeClr>
                </a:solidFill>
              </a:rPr>
              <a:t> </a:t>
            </a:r>
            <a:r>
              <a:rPr lang="en-US" dirty="0">
                <a:solidFill>
                  <a:schemeClr val="bg1">
                    <a:lumMod val="50000"/>
                  </a:schemeClr>
                </a:solidFill>
              </a:rPr>
              <a:t>likability,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Mitigating traumatic transference,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Understanding a patient’s psychological construction of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Eliciting and sharing transformative stories, </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Motivational </a:t>
            </a:r>
            <a:r>
              <a:rPr lang="en-US" dirty="0">
                <a:solidFill>
                  <a:schemeClr val="bg1">
                    <a:lumMod val="50000"/>
                  </a:schemeClr>
                </a:solidFill>
              </a:rPr>
              <a:t>Interviewing,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Externalizing the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Facilitating conversational pivotal junctures,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Nuts and bolts of collaboration</a:t>
            </a:r>
            <a:r>
              <a:rPr lang="en-US" dirty="0"/>
              <a:t>,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Managing the family and social networks,</a:t>
            </a:r>
          </a:p>
          <a:p>
            <a:pPr marL="342900" indent="-342900">
              <a:spcBef>
                <a:spcPts val="300"/>
              </a:spcBef>
              <a:spcAft>
                <a:spcPts val="300"/>
              </a:spcAft>
              <a:buFont typeface="Wingdings" panose="05000000000000000000" pitchFamily="2" charset="2"/>
              <a:buChar char="v"/>
            </a:pPr>
            <a:r>
              <a:rPr lang="en-US" sz="2400" b="1" dirty="0" smtClean="0">
                <a:solidFill>
                  <a:srgbClr val="FF0000"/>
                </a:solidFill>
              </a:rPr>
              <a:t>Deliberate </a:t>
            </a:r>
            <a:r>
              <a:rPr lang="en-US" sz="2400" b="1" dirty="0">
                <a:solidFill>
                  <a:srgbClr val="FF0000"/>
                </a:solidFill>
              </a:rPr>
              <a:t>use of spontaneous humor,</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Making </a:t>
            </a:r>
            <a:r>
              <a:rPr lang="en-US" dirty="0">
                <a:solidFill>
                  <a:schemeClr val="bg1">
                    <a:lumMod val="50000"/>
                  </a:schemeClr>
                </a:solidFill>
              </a:rPr>
              <a:t>effective mental health referrals.  </a:t>
            </a:r>
          </a:p>
        </p:txBody>
      </p:sp>
    </p:spTree>
    <p:extLst>
      <p:ext uri="{BB962C8B-B14F-4D97-AF65-F5344CB8AC3E}">
        <p14:creationId xmlns:p14="http://schemas.microsoft.com/office/powerpoint/2010/main" val="383043107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609600"/>
            <a:ext cx="4767014" cy="5715000"/>
          </a:xfrm>
          <a:prstGeom prst="rect">
            <a:avLst/>
          </a:prstGeom>
        </p:spPr>
      </p:pic>
    </p:spTree>
    <p:extLst>
      <p:ext uri="{BB962C8B-B14F-4D97-AF65-F5344CB8AC3E}">
        <p14:creationId xmlns:p14="http://schemas.microsoft.com/office/powerpoint/2010/main" val="145623365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457199"/>
            <a:ext cx="6934200" cy="954107"/>
          </a:xfrm>
          <a:prstGeom prst="rect">
            <a:avLst/>
          </a:prstGeom>
        </p:spPr>
        <p:txBody>
          <a:bodyPr wrap="square">
            <a:spAutoFit/>
          </a:bodyPr>
          <a:lstStyle/>
          <a:p>
            <a:pPr algn="ctr"/>
            <a:r>
              <a:rPr lang="en-US" sz="2800" dirty="0" smtClean="0">
                <a:solidFill>
                  <a:srgbClr val="C00000"/>
                </a:solidFill>
              </a:rPr>
              <a:t>The </a:t>
            </a:r>
            <a:r>
              <a:rPr lang="en-US" sz="2800" dirty="0">
                <a:solidFill>
                  <a:srgbClr val="C00000"/>
                </a:solidFill>
              </a:rPr>
              <a:t>Health Benefits of Humor </a:t>
            </a:r>
            <a:endParaRPr lang="en-US" sz="2800" dirty="0" smtClean="0">
              <a:solidFill>
                <a:srgbClr val="C00000"/>
              </a:solidFill>
            </a:endParaRPr>
          </a:p>
          <a:p>
            <a:pPr algn="ctr"/>
            <a:r>
              <a:rPr lang="en-US" sz="2800" dirty="0" smtClean="0">
                <a:solidFill>
                  <a:srgbClr val="C00000"/>
                </a:solidFill>
              </a:rPr>
              <a:t>and </a:t>
            </a:r>
            <a:r>
              <a:rPr lang="en-US" sz="2800" dirty="0">
                <a:solidFill>
                  <a:srgbClr val="C00000"/>
                </a:solidFill>
              </a:rPr>
              <a:t>Laughter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676400"/>
            <a:ext cx="3318510" cy="2552700"/>
          </a:xfrm>
          <a:prstGeom prst="rect">
            <a:avLst/>
          </a:prstGeom>
        </p:spPr>
      </p:pic>
      <p:sp>
        <p:nvSpPr>
          <p:cNvPr id="4" name="TextBox 3"/>
          <p:cNvSpPr txBox="1"/>
          <p:nvPr/>
        </p:nvSpPr>
        <p:spPr>
          <a:xfrm>
            <a:off x="990600" y="5029200"/>
            <a:ext cx="7010400" cy="461665"/>
          </a:xfrm>
          <a:prstGeom prst="rect">
            <a:avLst/>
          </a:prstGeom>
          <a:noFill/>
        </p:spPr>
        <p:txBody>
          <a:bodyPr wrap="square" rtlCol="0">
            <a:spAutoFit/>
          </a:bodyPr>
          <a:lstStyle/>
          <a:p>
            <a:r>
              <a:rPr lang="en-US" sz="2400" dirty="0" smtClean="0"/>
              <a:t>Aids group</a:t>
            </a:r>
            <a:endParaRPr lang="en-US" sz="2400" dirty="0"/>
          </a:p>
        </p:txBody>
      </p:sp>
    </p:spTree>
    <p:extLst>
      <p:ext uri="{BB962C8B-B14F-4D97-AF65-F5344CB8AC3E}">
        <p14:creationId xmlns:p14="http://schemas.microsoft.com/office/powerpoint/2010/main" val="336319272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840" y="4038600"/>
            <a:ext cx="7543800" cy="1569660"/>
          </a:xfrm>
          <a:prstGeom prst="rect">
            <a:avLst/>
          </a:prstGeom>
          <a:noFill/>
        </p:spPr>
        <p:txBody>
          <a:bodyPr wrap="square" rtlCol="0">
            <a:spAutoFit/>
          </a:bodyPr>
          <a:lstStyle/>
          <a:p>
            <a:pPr marL="457200" indent="-457200">
              <a:buFont typeface="+mj-lt"/>
              <a:buAutoNum type="arabicPeriod"/>
            </a:pPr>
            <a:r>
              <a:rPr lang="en-US" sz="2400" dirty="0" smtClean="0"/>
              <a:t>Are you the famous comedian we’ve all been hearing about?</a:t>
            </a:r>
          </a:p>
          <a:p>
            <a:pPr marL="457200" indent="-457200">
              <a:buFont typeface="+mj-lt"/>
              <a:buAutoNum type="arabicPeriod"/>
            </a:pPr>
            <a:endParaRPr lang="en-US" sz="2400" dirty="0"/>
          </a:p>
          <a:p>
            <a:pPr marL="457200" indent="-457200">
              <a:buFont typeface="+mj-lt"/>
              <a:buAutoNum type="arabicPeriod"/>
            </a:pPr>
            <a:r>
              <a:rPr lang="en-US" sz="2400" dirty="0" smtClean="0"/>
              <a:t>To what do you owe your success?</a:t>
            </a:r>
            <a:endParaRPr lang="en-US" sz="2400" dirty="0"/>
          </a:p>
        </p:txBody>
      </p:sp>
      <p:pic>
        <p:nvPicPr>
          <p:cNvPr id="3" name="Picture 7" descr="C:\Users\Mike\AppData\Local\Microsoft\Windows\Temporary Internet Files\Content.IE5\E0MZUXQY\MC9002328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3206" y="304800"/>
            <a:ext cx="989294"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4053" y="2207262"/>
            <a:ext cx="7467600" cy="1446550"/>
          </a:xfrm>
          <a:prstGeom prst="rect">
            <a:avLst/>
          </a:prstGeom>
        </p:spPr>
        <p:txBody>
          <a:bodyPr wrap="square">
            <a:spAutoFit/>
          </a:bodyPr>
          <a:lstStyle/>
          <a:p>
            <a:r>
              <a:rPr lang="en-US" sz="3200" dirty="0">
                <a:solidFill>
                  <a:srgbClr val="FF0000"/>
                </a:solidFill>
              </a:rPr>
              <a:t>Wanted</a:t>
            </a:r>
            <a:r>
              <a:rPr lang="en-US" sz="2800" dirty="0" smtClean="0"/>
              <a:t>:</a:t>
            </a:r>
          </a:p>
          <a:p>
            <a:r>
              <a:rPr lang="en-US" sz="2800" dirty="0" smtClean="0"/>
              <a:t>One </a:t>
            </a:r>
            <a:r>
              <a:rPr lang="en-US" sz="2800" dirty="0"/>
              <a:t>Volunteer to ask me the following two questions:</a:t>
            </a:r>
          </a:p>
        </p:txBody>
      </p:sp>
    </p:spTree>
    <p:extLst>
      <p:ext uri="{BB962C8B-B14F-4D97-AF65-F5344CB8AC3E}">
        <p14:creationId xmlns:p14="http://schemas.microsoft.com/office/powerpoint/2010/main" val="22657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Mike\AppData\Local\Microsoft\Windows\Temporary Internet Files\Content.IE5\ITN77F4U\MP9004227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5900" y="1219200"/>
            <a:ext cx="6172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“White Coat Syndrome”: </a:t>
            </a:r>
            <a:r>
              <a:rPr lang="en-US" sz="2800" dirty="0" smtClean="0">
                <a:solidFill>
                  <a:schemeClr val="tx1"/>
                </a:solidFill>
              </a:rPr>
              <a:t>When </a:t>
            </a:r>
            <a:r>
              <a:rPr lang="en-US" sz="2800" dirty="0">
                <a:solidFill>
                  <a:schemeClr val="tx1"/>
                </a:solidFill>
              </a:rPr>
              <a:t>patients have a high pulse rate or high blood pressure in the doctor's office but nowhere else. </a:t>
            </a:r>
          </a:p>
        </p:txBody>
      </p:sp>
    </p:spTree>
    <p:extLst>
      <p:ext uri="{BB962C8B-B14F-4D97-AF65-F5344CB8AC3E}">
        <p14:creationId xmlns:p14="http://schemas.microsoft.com/office/powerpoint/2010/main" val="157504606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 y="2209800"/>
            <a:ext cx="8092440" cy="3046988"/>
          </a:xfrm>
          <a:prstGeom prst="rect">
            <a:avLst/>
          </a:prstGeom>
        </p:spPr>
        <p:txBody>
          <a:bodyPr wrap="square">
            <a:spAutoFit/>
          </a:bodyPr>
          <a:lstStyle/>
          <a:p>
            <a:r>
              <a:rPr lang="en-US" sz="2400" dirty="0" smtClean="0"/>
              <a:t>“While </a:t>
            </a:r>
            <a:r>
              <a:rPr lang="en-US" sz="2400" dirty="0"/>
              <a:t>humor can ease difficult interactions between </a:t>
            </a:r>
            <a:r>
              <a:rPr lang="en-US" sz="2400" dirty="0" smtClean="0"/>
              <a:t>doctor and </a:t>
            </a:r>
            <a:r>
              <a:rPr lang="en-US" sz="2400" dirty="0"/>
              <a:t>patient, clinicians should be careful not to </a:t>
            </a:r>
            <a:r>
              <a:rPr lang="en-US" sz="2400" dirty="0" smtClean="0"/>
              <a:t>initiate humor </a:t>
            </a:r>
            <a:r>
              <a:rPr lang="en-US" sz="2400" dirty="0"/>
              <a:t>without a clear lead from the patient, as </a:t>
            </a:r>
            <a:r>
              <a:rPr lang="en-US" sz="2400" dirty="0" smtClean="0"/>
              <a:t>some patients </a:t>
            </a:r>
            <a:r>
              <a:rPr lang="en-US" sz="2400" dirty="0"/>
              <a:t>will view it as </a:t>
            </a:r>
            <a:r>
              <a:rPr lang="en-US" sz="2400" dirty="0" smtClean="0"/>
              <a:t>hurtful.  I </a:t>
            </a:r>
            <a:r>
              <a:rPr lang="en-US" sz="2400" dirty="0"/>
              <a:t>very seldom use a lot of humor during my </a:t>
            </a:r>
            <a:r>
              <a:rPr lang="en-US" sz="2400" dirty="0" smtClean="0"/>
              <a:t>first visit </a:t>
            </a:r>
            <a:r>
              <a:rPr lang="en-US" sz="2400" dirty="0"/>
              <a:t>because I’ve got to figure out acceptable </a:t>
            </a:r>
            <a:r>
              <a:rPr lang="en-US" sz="2400" dirty="0" smtClean="0"/>
              <a:t>boundaries of </a:t>
            </a:r>
            <a:r>
              <a:rPr lang="en-US" sz="2400" dirty="0"/>
              <a:t>communication</a:t>
            </a:r>
            <a:r>
              <a:rPr lang="en-US" sz="2400" dirty="0" smtClean="0"/>
              <a:t>.”</a:t>
            </a:r>
          </a:p>
          <a:p>
            <a:endParaRPr lang="en-US" sz="2400" dirty="0"/>
          </a:p>
          <a:p>
            <a:r>
              <a:rPr lang="en-US" sz="2400" dirty="0" smtClean="0"/>
              <a:t>Physician </a:t>
            </a:r>
            <a:endParaRPr lang="en-US" sz="2400" dirty="0"/>
          </a:p>
        </p:txBody>
      </p:sp>
      <p:sp>
        <p:nvSpPr>
          <p:cNvPr id="3" name="TextBox 2"/>
          <p:cNvSpPr txBox="1"/>
          <p:nvPr/>
        </p:nvSpPr>
        <p:spPr>
          <a:xfrm>
            <a:off x="670560" y="685800"/>
            <a:ext cx="6797040" cy="892552"/>
          </a:xfrm>
          <a:prstGeom prst="rect">
            <a:avLst/>
          </a:prstGeom>
          <a:noFill/>
        </p:spPr>
        <p:txBody>
          <a:bodyPr wrap="square" rtlCol="0">
            <a:spAutoFit/>
          </a:bodyPr>
          <a:lstStyle/>
          <a:p>
            <a:r>
              <a:rPr lang="en-US" sz="3200" u="sng" dirty="0" smtClean="0">
                <a:solidFill>
                  <a:srgbClr val="C00000"/>
                </a:solidFill>
              </a:rPr>
              <a:t>Timing </a:t>
            </a:r>
            <a:r>
              <a:rPr lang="en-US" sz="3200" u="sng" dirty="0">
                <a:solidFill>
                  <a:srgbClr val="C00000"/>
                </a:solidFill>
              </a:rPr>
              <a:t>is everything</a:t>
            </a:r>
          </a:p>
          <a:p>
            <a:endParaRPr lang="en-US" dirty="0"/>
          </a:p>
        </p:txBody>
      </p:sp>
    </p:spTree>
    <p:extLst>
      <p:ext uri="{BB962C8B-B14F-4D97-AF65-F5344CB8AC3E}">
        <p14:creationId xmlns:p14="http://schemas.microsoft.com/office/powerpoint/2010/main" val="68515079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914400"/>
            <a:ext cx="7467600" cy="3108543"/>
          </a:xfrm>
          <a:prstGeom prst="rect">
            <a:avLst/>
          </a:prstGeom>
        </p:spPr>
        <p:txBody>
          <a:bodyPr wrap="square">
            <a:spAutoFit/>
          </a:bodyPr>
          <a:lstStyle/>
          <a:p>
            <a:r>
              <a:rPr lang="en-US" sz="2800" dirty="0" smtClean="0"/>
              <a:t>“Humor </a:t>
            </a:r>
            <a:r>
              <a:rPr lang="en-US" sz="2800" dirty="0"/>
              <a:t>may help to relax the patient</a:t>
            </a:r>
            <a:r>
              <a:rPr lang="en-US" sz="2800" dirty="0" smtClean="0"/>
              <a:t>, acting </a:t>
            </a:r>
            <a:r>
              <a:rPr lang="en-US" sz="2800" dirty="0"/>
              <a:t>as a </a:t>
            </a:r>
            <a:r>
              <a:rPr lang="en-US" sz="2800" dirty="0" smtClean="0"/>
              <a:t>‘leveling agent’ </a:t>
            </a:r>
            <a:r>
              <a:rPr lang="en-US" sz="2800" dirty="0"/>
              <a:t>among </a:t>
            </a:r>
            <a:r>
              <a:rPr lang="en-US" sz="2800" dirty="0" smtClean="0"/>
              <a:t>the patient</a:t>
            </a:r>
            <a:r>
              <a:rPr lang="en-US" sz="2800" dirty="0"/>
              <a:t>, family, and </a:t>
            </a:r>
            <a:r>
              <a:rPr lang="en-US" sz="2800" dirty="0" smtClean="0"/>
              <a:t>physician, </a:t>
            </a:r>
            <a:r>
              <a:rPr lang="en-US" sz="2800" dirty="0"/>
              <a:t>as </a:t>
            </a:r>
            <a:r>
              <a:rPr lang="en-US" sz="2800" dirty="0" smtClean="0"/>
              <a:t>it can </a:t>
            </a:r>
            <a:r>
              <a:rPr lang="en-US" sz="2800" dirty="0"/>
              <a:t>often relieve the tension caused </a:t>
            </a:r>
            <a:r>
              <a:rPr lang="en-US" sz="2800" dirty="0" smtClean="0"/>
              <a:t>by intimate </a:t>
            </a:r>
            <a:r>
              <a:rPr lang="en-US" sz="2800" dirty="0"/>
              <a:t>questions or exams</a:t>
            </a:r>
            <a:r>
              <a:rPr lang="en-US" sz="2800" dirty="0" smtClean="0"/>
              <a:t>.”</a:t>
            </a:r>
          </a:p>
          <a:p>
            <a:endParaRPr lang="en-US" sz="2800" i="1" dirty="0"/>
          </a:p>
          <a:p>
            <a:r>
              <a:rPr lang="en-US" sz="2800" dirty="0" smtClean="0"/>
              <a:t>Oncologist</a:t>
            </a:r>
            <a:endParaRPr lang="en-US" sz="2800" dirty="0"/>
          </a:p>
        </p:txBody>
      </p:sp>
      <p:sp>
        <p:nvSpPr>
          <p:cNvPr id="4" name="TextBox 3"/>
          <p:cNvSpPr txBox="1"/>
          <p:nvPr/>
        </p:nvSpPr>
        <p:spPr>
          <a:xfrm>
            <a:off x="838200" y="4648200"/>
            <a:ext cx="7772400" cy="954107"/>
          </a:xfrm>
          <a:prstGeom prst="rect">
            <a:avLst/>
          </a:prstGeom>
          <a:noFill/>
        </p:spPr>
        <p:txBody>
          <a:bodyPr wrap="square" rtlCol="0">
            <a:spAutoFit/>
          </a:bodyPr>
          <a:lstStyle/>
          <a:p>
            <a:r>
              <a:rPr lang="en-US" sz="2800" dirty="0" smtClean="0">
                <a:solidFill>
                  <a:srgbClr val="C00000"/>
                </a:solidFill>
              </a:rPr>
              <a:t>Humor is very effective in lessening traumatic transference; it’s an exquisite equalizer </a:t>
            </a:r>
            <a:endParaRPr lang="en-US" sz="2800" dirty="0">
              <a:solidFill>
                <a:srgbClr val="C00000"/>
              </a:solidFill>
            </a:endParaRPr>
          </a:p>
        </p:txBody>
      </p:sp>
    </p:spTree>
    <p:extLst>
      <p:ext uri="{BB962C8B-B14F-4D97-AF65-F5344CB8AC3E}">
        <p14:creationId xmlns:p14="http://schemas.microsoft.com/office/powerpoint/2010/main" val="406221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219200"/>
            <a:ext cx="2543274" cy="1905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024" r="11737"/>
          <a:stretch/>
        </p:blipFill>
        <p:spPr>
          <a:xfrm>
            <a:off x="1447800" y="1219200"/>
            <a:ext cx="2729561" cy="1905000"/>
          </a:xfrm>
          <a:prstGeom prst="rect">
            <a:avLst/>
          </a:prstGeom>
        </p:spPr>
      </p:pic>
      <p:sp>
        <p:nvSpPr>
          <p:cNvPr id="5" name="TextBox 4"/>
          <p:cNvSpPr txBox="1"/>
          <p:nvPr/>
        </p:nvSpPr>
        <p:spPr>
          <a:xfrm>
            <a:off x="1676400" y="228600"/>
            <a:ext cx="5867400" cy="830997"/>
          </a:xfrm>
          <a:prstGeom prst="rect">
            <a:avLst/>
          </a:prstGeom>
          <a:noFill/>
        </p:spPr>
        <p:txBody>
          <a:bodyPr wrap="square" rtlCol="0">
            <a:spAutoFit/>
          </a:bodyPr>
          <a:lstStyle/>
          <a:p>
            <a:pPr algn="ctr"/>
            <a:r>
              <a:rPr lang="en-US" sz="2800" dirty="0" smtClean="0"/>
              <a:t>Robert Reich</a:t>
            </a:r>
          </a:p>
          <a:p>
            <a:endParaRPr lang="en-US" dirty="0"/>
          </a:p>
        </p:txBody>
      </p:sp>
      <p:sp>
        <p:nvSpPr>
          <p:cNvPr id="6" name="Rectangle 5"/>
          <p:cNvSpPr/>
          <p:nvPr/>
        </p:nvSpPr>
        <p:spPr>
          <a:xfrm>
            <a:off x="304800" y="3581400"/>
            <a:ext cx="8229600" cy="2862322"/>
          </a:xfrm>
          <a:prstGeom prst="rect">
            <a:avLst/>
          </a:prstGeom>
        </p:spPr>
        <p:txBody>
          <a:bodyPr wrap="square">
            <a:spAutoFit/>
          </a:bodyPr>
          <a:lstStyle/>
          <a:p>
            <a:r>
              <a:rPr lang="en-US" dirty="0" smtClean="0"/>
              <a:t>He often starts </a:t>
            </a:r>
            <a:r>
              <a:rPr lang="en-US" dirty="0"/>
              <a:t>speeches by saying, "They told me to be </a:t>
            </a:r>
            <a:r>
              <a:rPr lang="en-US" dirty="0" smtClean="0"/>
              <a:t>short.“</a:t>
            </a:r>
          </a:p>
          <a:p>
            <a:endParaRPr lang="en-US" dirty="0"/>
          </a:p>
          <a:p>
            <a:r>
              <a:rPr lang="en-US" dirty="0" smtClean="0"/>
              <a:t>He may display his stepstool </a:t>
            </a:r>
            <a:r>
              <a:rPr lang="en-US" dirty="0"/>
              <a:t>to declare, </a:t>
            </a:r>
            <a:r>
              <a:rPr lang="en-US" dirty="0" smtClean="0"/>
              <a:t>“I </a:t>
            </a:r>
            <a:r>
              <a:rPr lang="en-US" dirty="0"/>
              <a:t>am the only candidate for governor with a real platform</a:t>
            </a:r>
            <a:r>
              <a:rPr lang="en-US" dirty="0" smtClean="0"/>
              <a:t>.” </a:t>
            </a:r>
          </a:p>
          <a:p>
            <a:endParaRPr lang="en-US" dirty="0" smtClean="0"/>
          </a:p>
          <a:p>
            <a:r>
              <a:rPr lang="en-US" dirty="0" smtClean="0"/>
              <a:t>"</a:t>
            </a:r>
            <a:r>
              <a:rPr lang="en-US" dirty="0"/>
              <a:t>When I was labor secretary. I used to stand up in front of business audiences and say, 'Do I really look like big government?' And I do it just because there's not enough humor in public life."</a:t>
            </a:r>
          </a:p>
          <a:p>
            <a:endParaRPr lang="en-US" dirty="0"/>
          </a:p>
        </p:txBody>
      </p:sp>
    </p:spTree>
    <p:extLst>
      <p:ext uri="{BB962C8B-B14F-4D97-AF65-F5344CB8AC3E}">
        <p14:creationId xmlns:p14="http://schemas.microsoft.com/office/powerpoint/2010/main" val="316018440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759766"/>
            <a:ext cx="5804025" cy="461665"/>
          </a:xfrm>
          <a:prstGeom prst="rect">
            <a:avLst/>
          </a:prstGeom>
        </p:spPr>
        <p:txBody>
          <a:bodyPr wrap="none">
            <a:spAutoFit/>
          </a:bodyPr>
          <a:lstStyle/>
          <a:p>
            <a:pPr eaLnBrk="1" hangingPunct="1">
              <a:spcBef>
                <a:spcPct val="50000"/>
              </a:spcBef>
            </a:pPr>
            <a:r>
              <a:rPr lang="en-US" sz="2400" dirty="0">
                <a:solidFill>
                  <a:srgbClr val="C00000"/>
                </a:solidFill>
              </a:rPr>
              <a:t>Story of Chris: </a:t>
            </a:r>
            <a:r>
              <a:rPr lang="en-US" sz="2400" dirty="0" smtClean="0">
                <a:solidFill>
                  <a:srgbClr val="C00000"/>
                </a:solidFill>
              </a:rPr>
              <a:t>“I am NOT </a:t>
            </a:r>
            <a:r>
              <a:rPr lang="en-US" sz="2400" smtClean="0">
                <a:solidFill>
                  <a:srgbClr val="C00000"/>
                </a:solidFill>
              </a:rPr>
              <a:t>feeling guilty!!!”</a:t>
            </a:r>
            <a:endParaRPr lang="en-US" sz="2400" dirty="0">
              <a:solidFill>
                <a:srgbClr val="C00000"/>
              </a:solidFill>
            </a:endParaRPr>
          </a:p>
        </p:txBody>
      </p:sp>
      <p:sp>
        <p:nvSpPr>
          <p:cNvPr id="3" name="Rectangle 2"/>
          <p:cNvSpPr/>
          <p:nvPr/>
        </p:nvSpPr>
        <p:spPr>
          <a:xfrm>
            <a:off x="762000" y="1905000"/>
            <a:ext cx="6912574" cy="2985433"/>
          </a:xfrm>
          <a:prstGeom prst="rect">
            <a:avLst/>
          </a:prstGeom>
        </p:spPr>
        <p:txBody>
          <a:bodyPr wrap="square">
            <a:spAutoFit/>
          </a:bodyPr>
          <a:lstStyle/>
          <a:p>
            <a:r>
              <a:rPr lang="en-US" sz="2400" dirty="0"/>
              <a:t> From a parent of a newly dx deaf </a:t>
            </a:r>
            <a:r>
              <a:rPr lang="en-US" sz="2400" dirty="0" smtClean="0"/>
              <a:t>child</a:t>
            </a:r>
          </a:p>
          <a:p>
            <a:endParaRPr lang="en-US" sz="2400" dirty="0"/>
          </a:p>
          <a:p>
            <a:r>
              <a:rPr lang="en-US" dirty="0" smtClean="0"/>
              <a:t>“</a:t>
            </a:r>
            <a:r>
              <a:rPr lang="en-US" dirty="0"/>
              <a:t>Coming to terms with having a deaf child made me feel less human.   My son’s audiologist understands all of this, and sometimes will laugh.  His warmth and humor sometimes make me laugh as well . . which  proves to me that, even as my hope and spirit challenged, that there was still something to smile and laugh about.  I was still a vital human </a:t>
            </a:r>
            <a:r>
              <a:rPr lang="en-US" dirty="0" smtClean="0"/>
              <a:t>being.”</a:t>
            </a:r>
            <a:endParaRPr lang="en-US" dirty="0"/>
          </a:p>
        </p:txBody>
      </p:sp>
    </p:spTree>
    <p:extLst>
      <p:ext uri="{BB962C8B-B14F-4D97-AF65-F5344CB8AC3E}">
        <p14:creationId xmlns:p14="http://schemas.microsoft.com/office/powerpoint/2010/main" val="38022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6934199"/>
          </a:xfrm>
          <a:prstGeom prst="rect">
            <a:avLst/>
          </a:prstGeom>
        </p:spPr>
      </p:pic>
    </p:spTree>
    <p:extLst>
      <p:ext uri="{BB962C8B-B14F-4D97-AF65-F5344CB8AC3E}">
        <p14:creationId xmlns:p14="http://schemas.microsoft.com/office/powerpoint/2010/main" val="25826241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7899400" cy="592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37941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ike\Desktop\anger management joke\!cid_002101cbe75b$b37f0f80$0201a8c0@yourd0f670b45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567839"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74862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2400"/>
            <a:ext cx="5638800" cy="6387077"/>
          </a:xfrm>
          <a:prstGeom prst="rect">
            <a:avLst/>
          </a:prstGeom>
        </p:spPr>
      </p:pic>
    </p:spTree>
    <p:extLst>
      <p:ext uri="{BB962C8B-B14F-4D97-AF65-F5344CB8AC3E}">
        <p14:creationId xmlns:p14="http://schemas.microsoft.com/office/powerpoint/2010/main" val="331807053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85800"/>
            <a:ext cx="6882962" cy="4953000"/>
          </a:xfrm>
          <a:prstGeom prst="rect">
            <a:avLst/>
          </a:prstGeom>
        </p:spPr>
      </p:pic>
    </p:spTree>
    <p:extLst>
      <p:ext uri="{BB962C8B-B14F-4D97-AF65-F5344CB8AC3E}">
        <p14:creationId xmlns:p14="http://schemas.microsoft.com/office/powerpoint/2010/main" val="890453021"/>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25940"/>
            <a:ext cx="7848600" cy="1569660"/>
          </a:xfrm>
          <a:prstGeom prst="rect">
            <a:avLst/>
          </a:prstGeom>
          <a:noFill/>
        </p:spPr>
        <p:txBody>
          <a:bodyPr wrap="square" rtlCol="0">
            <a:spAutoFit/>
          </a:bodyPr>
          <a:lstStyle/>
          <a:p>
            <a:pPr marL="517525" indent="-517525"/>
            <a:r>
              <a:rPr lang="en-US" sz="2400" dirty="0" smtClean="0"/>
              <a:t>Pt:  		“It’s  not my ears.  My wife mumbles.”</a:t>
            </a:r>
          </a:p>
          <a:p>
            <a:pPr marL="517525" indent="-517525"/>
            <a:endParaRPr lang="en-US" sz="2400" dirty="0"/>
          </a:p>
          <a:p>
            <a:pPr marL="1828800" indent="-1828800"/>
            <a:r>
              <a:rPr lang="en-US" sz="2400" dirty="0" smtClean="0"/>
              <a:t>Audiologist:   “OMG, you’re the up-</a:t>
            </a:r>
            <a:r>
              <a:rPr lang="en-US" sz="2400" dirty="0" err="1" smtClean="0"/>
              <a:t>teenth</a:t>
            </a:r>
            <a:r>
              <a:rPr lang="en-US" sz="2400" dirty="0" smtClean="0"/>
              <a:t> person who’s told me this.  It must be an epidemic!!!”</a:t>
            </a:r>
            <a:endParaRPr lang="en-US" sz="2400" dirty="0"/>
          </a:p>
        </p:txBody>
      </p:sp>
      <p:pic>
        <p:nvPicPr>
          <p:cNvPr id="43010" name="Picture 2" descr="C:\Users\Mike\AppData\Local\Microsoft\Windows\Temporary Internet Files\Content.IE5\3G4192Y2\MP9001788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429000"/>
            <a:ext cx="197624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0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ike\Desktop\me and comcast\DSC_05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893" y="609600"/>
            <a:ext cx="4570413" cy="436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1066800" y="5638800"/>
            <a:ext cx="708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400" b="1">
                <a:solidFill>
                  <a:srgbClr val="993300"/>
                </a:solidFill>
                <a:effectLst>
                  <a:outerShdw blurRad="38100" dist="38100" dir="2700000" algn="tl">
                    <a:srgbClr val="000000"/>
                  </a:outerShdw>
                </a:effectLst>
              </a:rPr>
              <a:t>My background</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1295400"/>
            <a:ext cx="7162800" cy="4800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97280" y="1587430"/>
            <a:ext cx="7162800" cy="4524315"/>
          </a:xfrm>
          <a:prstGeom prst="rect">
            <a:avLst/>
          </a:prstGeom>
        </p:spPr>
        <p:txBody>
          <a:bodyPr wrap="square">
            <a:spAutoFit/>
          </a:bodyPr>
          <a:lstStyle/>
          <a:p>
            <a:r>
              <a:rPr lang="en-US" sz="2400" dirty="0"/>
              <a:t>Amy, 50 y/o </a:t>
            </a:r>
            <a:r>
              <a:rPr lang="en-US" sz="2400" dirty="0" err="1"/>
              <a:t>hoh</a:t>
            </a:r>
            <a:r>
              <a:rPr lang="en-US" sz="2400" dirty="0"/>
              <a:t> </a:t>
            </a:r>
            <a:r>
              <a:rPr lang="en-US" sz="2400" dirty="0" smtClean="0"/>
              <a:t>woman</a:t>
            </a:r>
          </a:p>
          <a:p>
            <a:endParaRPr lang="en-US" sz="2400" dirty="0"/>
          </a:p>
          <a:p>
            <a:r>
              <a:rPr lang="en-US" dirty="0" smtClean="0"/>
              <a:t>“After </a:t>
            </a:r>
            <a:r>
              <a:rPr lang="en-US" dirty="0"/>
              <a:t>a brief catch up on </a:t>
            </a:r>
            <a:r>
              <a:rPr lang="en-US" dirty="0" smtClean="0"/>
              <a:t>events with my audiologist, </a:t>
            </a:r>
            <a:r>
              <a:rPr lang="en-US" dirty="0"/>
              <a:t>I’m seated in the dreaded booth, and the door is shut.  </a:t>
            </a:r>
            <a:r>
              <a:rPr lang="en-US" dirty="0" smtClean="0"/>
              <a:t>No </a:t>
            </a:r>
            <a:r>
              <a:rPr lang="en-US" dirty="0"/>
              <a:t>matter how many times I have sat in this seat, </a:t>
            </a:r>
            <a:r>
              <a:rPr lang="en-US" dirty="0" smtClean="0"/>
              <a:t>I’m still uncomfortable</a:t>
            </a:r>
            <a:r>
              <a:rPr lang="en-US" dirty="0"/>
              <a:t>.   After all it is a test.  </a:t>
            </a:r>
            <a:r>
              <a:rPr lang="en-US" i="1" dirty="0">
                <a:solidFill>
                  <a:srgbClr val="C00000"/>
                </a:solidFill>
              </a:rPr>
              <a:t>One for which I hopefully have studied </a:t>
            </a:r>
            <a:r>
              <a:rPr lang="en-US" i="1" dirty="0" smtClean="0">
                <a:solidFill>
                  <a:srgbClr val="C00000"/>
                </a:solidFill>
              </a:rPr>
              <a:t>properly. </a:t>
            </a:r>
          </a:p>
          <a:p>
            <a:endParaRPr lang="en-US" dirty="0"/>
          </a:p>
          <a:p>
            <a:r>
              <a:rPr lang="en-US" dirty="0" smtClean="0"/>
              <a:t>“My hands </a:t>
            </a:r>
            <a:r>
              <a:rPr lang="en-US" dirty="0"/>
              <a:t>feel clammy when I grasp </a:t>
            </a:r>
            <a:r>
              <a:rPr lang="en-US" dirty="0" smtClean="0"/>
              <a:t>the ‘Push Me’ </a:t>
            </a:r>
            <a:r>
              <a:rPr lang="en-US" dirty="0"/>
              <a:t>Button when I hear the tone. </a:t>
            </a:r>
            <a:r>
              <a:rPr lang="en-US" dirty="0" smtClean="0"/>
              <a:t> For </a:t>
            </a:r>
            <a:r>
              <a:rPr lang="en-US" dirty="0"/>
              <a:t>that brief instant before the first </a:t>
            </a:r>
            <a:r>
              <a:rPr lang="en-US" dirty="0" smtClean="0"/>
              <a:t>‘note’ </a:t>
            </a:r>
            <a:r>
              <a:rPr lang="en-US" dirty="0"/>
              <a:t>I envision a scene from </a:t>
            </a:r>
            <a:r>
              <a:rPr lang="en-US" dirty="0" smtClean="0"/>
              <a:t>Alice </a:t>
            </a:r>
            <a:r>
              <a:rPr lang="en-US" dirty="0"/>
              <a:t>in </a:t>
            </a:r>
            <a:r>
              <a:rPr lang="en-US" dirty="0" smtClean="0"/>
              <a:t>Wonderland when Alice </a:t>
            </a:r>
            <a:r>
              <a:rPr lang="en-US" dirty="0"/>
              <a:t>has fallen down the rabbit hole and faced with a dilemma and a </a:t>
            </a:r>
            <a:r>
              <a:rPr lang="en-US" dirty="0" smtClean="0"/>
              <a:t>‘Drink Me’ </a:t>
            </a:r>
            <a:r>
              <a:rPr lang="en-US" dirty="0"/>
              <a:t>potion.  </a:t>
            </a:r>
            <a:r>
              <a:rPr lang="en-US" dirty="0" smtClean="0"/>
              <a:t>It’s a </a:t>
            </a:r>
            <a:r>
              <a:rPr lang="en-US" dirty="0"/>
              <a:t>scene based on trust before stepping into the unknown</a:t>
            </a:r>
            <a:r>
              <a:rPr lang="en-US" dirty="0" smtClean="0"/>
              <a:t>.”</a:t>
            </a:r>
            <a:endParaRPr lang="en-US" dirty="0"/>
          </a:p>
        </p:txBody>
      </p:sp>
    </p:spTree>
    <p:extLst>
      <p:ext uri="{BB962C8B-B14F-4D97-AF65-F5344CB8AC3E}">
        <p14:creationId xmlns:p14="http://schemas.microsoft.com/office/powerpoint/2010/main" val="168178420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026"/>
          <p:cNvSpPr txBox="1">
            <a:spLocks noChangeArrowheads="1"/>
          </p:cNvSpPr>
          <p:nvPr/>
        </p:nvSpPr>
        <p:spPr bwMode="auto">
          <a:xfrm>
            <a:off x="774700" y="1828800"/>
            <a:ext cx="77724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chemeClr val="tx1"/>
                </a:solidFill>
                <a:latin typeface="Arial" pitchFamily="34" charset="0"/>
              </a:defRPr>
            </a:lvl1pPr>
            <a:lvl2pPr marL="742950" indent="-285750" eaLnBrk="0" hangingPunct="0">
              <a:defRPr sz="3600" b="1">
                <a:solidFill>
                  <a:schemeClr val="tx1"/>
                </a:solidFill>
                <a:latin typeface="Arial" pitchFamily="34" charset="0"/>
              </a:defRPr>
            </a:lvl2pPr>
            <a:lvl3pPr marL="1143000" indent="-228600" eaLnBrk="0" hangingPunct="0">
              <a:defRPr sz="3600" b="1">
                <a:solidFill>
                  <a:schemeClr val="tx1"/>
                </a:solidFill>
                <a:latin typeface="Arial" pitchFamily="34" charset="0"/>
              </a:defRPr>
            </a:lvl3pPr>
            <a:lvl4pPr marL="1600200" indent="-228600" eaLnBrk="0" hangingPunct="0">
              <a:defRPr sz="3600" b="1">
                <a:solidFill>
                  <a:schemeClr val="tx1"/>
                </a:solidFill>
                <a:latin typeface="Arial" pitchFamily="34" charset="0"/>
              </a:defRPr>
            </a:lvl4pPr>
            <a:lvl5pPr marL="2057400" indent="-228600" eaLnBrk="0" hangingPunct="0">
              <a:defRPr sz="3600" b="1">
                <a:solidFill>
                  <a:schemeClr val="tx1"/>
                </a:solidFill>
                <a:latin typeface="Arial" pitchFamily="34" charset="0"/>
              </a:defRPr>
            </a:lvl5pPr>
            <a:lvl6pPr marL="2514600" indent="-228600" eaLnBrk="0" fontAlgn="base" hangingPunct="0">
              <a:spcBef>
                <a:spcPct val="0"/>
              </a:spcBef>
              <a:spcAft>
                <a:spcPct val="0"/>
              </a:spcAft>
              <a:defRPr sz="3600" b="1">
                <a:solidFill>
                  <a:schemeClr val="tx1"/>
                </a:solidFill>
                <a:latin typeface="Arial" pitchFamily="34" charset="0"/>
              </a:defRPr>
            </a:lvl6pPr>
            <a:lvl7pPr marL="2971800" indent="-228600" eaLnBrk="0" fontAlgn="base" hangingPunct="0">
              <a:spcBef>
                <a:spcPct val="0"/>
              </a:spcBef>
              <a:spcAft>
                <a:spcPct val="0"/>
              </a:spcAft>
              <a:defRPr sz="3600" b="1">
                <a:solidFill>
                  <a:schemeClr val="tx1"/>
                </a:solidFill>
                <a:latin typeface="Arial" pitchFamily="34" charset="0"/>
              </a:defRPr>
            </a:lvl7pPr>
            <a:lvl8pPr marL="3429000" indent="-228600" eaLnBrk="0" fontAlgn="base" hangingPunct="0">
              <a:spcBef>
                <a:spcPct val="0"/>
              </a:spcBef>
              <a:spcAft>
                <a:spcPct val="0"/>
              </a:spcAft>
              <a:defRPr sz="3600" b="1">
                <a:solidFill>
                  <a:schemeClr val="tx1"/>
                </a:solidFill>
                <a:latin typeface="Arial" pitchFamily="34" charset="0"/>
              </a:defRPr>
            </a:lvl8pPr>
            <a:lvl9pPr marL="3886200" indent="-228600" eaLnBrk="0" fontAlgn="base" hangingPunct="0">
              <a:spcBef>
                <a:spcPct val="0"/>
              </a:spcBef>
              <a:spcAft>
                <a:spcPct val="0"/>
              </a:spcAft>
              <a:defRPr sz="3600" b="1">
                <a:solidFill>
                  <a:schemeClr val="tx1"/>
                </a:solidFill>
                <a:latin typeface="Arial" pitchFamily="34" charset="0"/>
              </a:defRPr>
            </a:lvl9pPr>
          </a:lstStyle>
          <a:p>
            <a:pPr eaLnBrk="1" hangingPunct="1">
              <a:spcBef>
                <a:spcPct val="50000"/>
              </a:spcBef>
            </a:pPr>
            <a:r>
              <a:rPr lang="en-US" dirty="0">
                <a:solidFill>
                  <a:srgbClr val="993300"/>
                </a:solidFill>
                <a:cs typeface="Tahoma" pitchFamily="34" charset="0"/>
              </a:rPr>
              <a:t>“</a:t>
            </a:r>
            <a:r>
              <a:rPr lang="en-US" sz="2400" dirty="0">
                <a:solidFill>
                  <a:srgbClr val="993300"/>
                </a:solidFill>
                <a:cs typeface="Tahoma" pitchFamily="34" charset="0"/>
              </a:rPr>
              <a:t>At the beginning of my shift, I placed a stethoscope on an elderly and slightly deaf female patient's anterior chest wall.  'Big breaths,' I instructed.  'Yes, they used to be,' replied the patient.”</a:t>
            </a:r>
          </a:p>
          <a:p>
            <a:pPr eaLnBrk="1" hangingPunct="1">
              <a:spcBef>
                <a:spcPct val="50000"/>
              </a:spcBef>
            </a:pPr>
            <a:endParaRPr lang="en-US" sz="2400" dirty="0">
              <a:solidFill>
                <a:srgbClr val="993300"/>
              </a:solidFill>
              <a:cs typeface="Tahoma" pitchFamily="34" charset="0"/>
            </a:endParaRPr>
          </a:p>
          <a:p>
            <a:pPr eaLnBrk="1" hangingPunct="1">
              <a:spcBef>
                <a:spcPct val="50000"/>
              </a:spcBef>
            </a:pPr>
            <a:r>
              <a:rPr lang="en-US" sz="2400" dirty="0">
                <a:solidFill>
                  <a:srgbClr val="993300"/>
                </a:solidFill>
                <a:cs typeface="Tahoma" pitchFamily="34" charset="0"/>
              </a:rPr>
              <a:t>Submitted by Dr. Richard Byrnes, Seattle , WA</a:t>
            </a:r>
            <a:endParaRPr lang="en-US" sz="2400" dirty="0">
              <a:solidFill>
                <a:srgbClr val="993300"/>
              </a:solidFill>
            </a:endParaRPr>
          </a:p>
        </p:txBody>
      </p:sp>
    </p:spTree>
    <p:extLst>
      <p:ext uri="{BB962C8B-B14F-4D97-AF65-F5344CB8AC3E}">
        <p14:creationId xmlns:p14="http://schemas.microsoft.com/office/powerpoint/2010/main" val="167114044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59" y="1371600"/>
            <a:ext cx="6851243" cy="4829175"/>
          </a:xfrm>
          <a:prstGeom prst="rect">
            <a:avLst/>
          </a:prstGeom>
        </p:spPr>
      </p:pic>
      <p:sp>
        <p:nvSpPr>
          <p:cNvPr id="3" name="TextBox 2"/>
          <p:cNvSpPr txBox="1"/>
          <p:nvPr/>
        </p:nvSpPr>
        <p:spPr>
          <a:xfrm>
            <a:off x="533400" y="381000"/>
            <a:ext cx="8153400" cy="461665"/>
          </a:xfrm>
          <a:prstGeom prst="rect">
            <a:avLst/>
          </a:prstGeom>
          <a:noFill/>
        </p:spPr>
        <p:txBody>
          <a:bodyPr wrap="square" rtlCol="0">
            <a:spAutoFit/>
          </a:bodyPr>
          <a:lstStyle/>
          <a:p>
            <a:r>
              <a:rPr lang="en-US" sz="2400" dirty="0" smtClean="0"/>
              <a:t>Perhaps in your waiting room??</a:t>
            </a:r>
            <a:endParaRPr lang="en-US" sz="2400" dirty="0"/>
          </a:p>
        </p:txBody>
      </p:sp>
    </p:spTree>
    <p:extLst>
      <p:ext uri="{BB962C8B-B14F-4D97-AF65-F5344CB8AC3E}">
        <p14:creationId xmlns:p14="http://schemas.microsoft.com/office/powerpoint/2010/main" val="10725801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62" y="990600"/>
            <a:ext cx="6619875" cy="4876800"/>
          </a:xfrm>
          <a:prstGeom prst="rect">
            <a:avLst/>
          </a:prstGeom>
        </p:spPr>
      </p:pic>
    </p:spTree>
    <p:extLst>
      <p:ext uri="{BB962C8B-B14F-4D97-AF65-F5344CB8AC3E}">
        <p14:creationId xmlns:p14="http://schemas.microsoft.com/office/powerpoint/2010/main" val="114660481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02920"/>
            <a:ext cx="4943475" cy="5715000"/>
          </a:xfrm>
          <a:prstGeom prst="rect">
            <a:avLst/>
          </a:prstGeom>
        </p:spPr>
      </p:pic>
    </p:spTree>
    <p:extLst>
      <p:ext uri="{BB962C8B-B14F-4D97-AF65-F5344CB8AC3E}">
        <p14:creationId xmlns:p14="http://schemas.microsoft.com/office/powerpoint/2010/main" val="163354627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Mike\Desktop\h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36442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76289"/>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Documents and Settings\Mike\Desktop\HA sweet noth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685800"/>
            <a:ext cx="3156574"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4"/>
          <p:cNvSpPr txBox="1">
            <a:spLocks noChangeArrowheads="1"/>
          </p:cNvSpPr>
          <p:nvPr/>
        </p:nvSpPr>
        <p:spPr bwMode="auto">
          <a:xfrm>
            <a:off x="533400" y="495300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cs typeface="Courier New" pitchFamily="49" charset="0"/>
              </a:rPr>
              <a:t>“Me and your granddad have been married for sixty years, but he still whispers sweet nothings into my hearing aid.”</a:t>
            </a:r>
            <a:endParaRPr lang="en-US" sz="2800"/>
          </a:p>
        </p:txBody>
      </p:sp>
    </p:spTree>
    <p:extLst>
      <p:ext uri="{BB962C8B-B14F-4D97-AF65-F5344CB8AC3E}">
        <p14:creationId xmlns:p14="http://schemas.microsoft.com/office/powerpoint/2010/main" val="413022831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28600"/>
            <a:ext cx="3819525" cy="6119604"/>
          </a:xfrm>
          <a:prstGeom prst="rect">
            <a:avLst/>
          </a:prstGeom>
        </p:spPr>
      </p:pic>
    </p:spTree>
    <p:extLst>
      <p:ext uri="{BB962C8B-B14F-4D97-AF65-F5344CB8AC3E}">
        <p14:creationId xmlns:p14="http://schemas.microsoft.com/office/powerpoint/2010/main" val="1115064536"/>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62000"/>
            <a:ext cx="4874184" cy="5257800"/>
          </a:xfrm>
          <a:prstGeom prst="rect">
            <a:avLst/>
          </a:prstGeom>
        </p:spPr>
      </p:pic>
    </p:spTree>
    <p:extLst>
      <p:ext uri="{BB962C8B-B14F-4D97-AF65-F5344CB8AC3E}">
        <p14:creationId xmlns:p14="http://schemas.microsoft.com/office/powerpoint/2010/main" val="386639972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66800"/>
            <a:ext cx="6115050" cy="4793897"/>
          </a:xfrm>
          <a:prstGeom prst="rect">
            <a:avLst/>
          </a:prstGeom>
        </p:spPr>
      </p:pic>
    </p:spTree>
    <p:extLst>
      <p:ext uri="{BB962C8B-B14F-4D97-AF65-F5344CB8AC3E}">
        <p14:creationId xmlns:p14="http://schemas.microsoft.com/office/powerpoint/2010/main" val="424859749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81000"/>
            <a:ext cx="5700712" cy="6247356"/>
          </a:xfrm>
          <a:prstGeom prst="rect">
            <a:avLst/>
          </a:prstGeom>
        </p:spPr>
      </p:pic>
    </p:spTree>
    <p:extLst>
      <p:ext uri="{BB962C8B-B14F-4D97-AF65-F5344CB8AC3E}">
        <p14:creationId xmlns:p14="http://schemas.microsoft.com/office/powerpoint/2010/main" val="1988731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371600"/>
            <a:ext cx="75438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400" dirty="0">
                <a:latin typeface="Times New Roman" pitchFamily="18" charset="0"/>
                <a:cs typeface="Times New Roman" pitchFamily="18" charset="0"/>
              </a:rPr>
              <a:t>I asked Sue whether she thinks her pulse rate changes at her audiologist’s office.  Instantly, she nodded her head and I asked why.  </a:t>
            </a:r>
          </a:p>
          <a:p>
            <a:pPr eaLnBrk="1" hangingPunct="1">
              <a:spcBef>
                <a:spcPct val="50000"/>
              </a:spcBef>
            </a:pPr>
            <a:r>
              <a:rPr lang="en-US" sz="2400" dirty="0">
                <a:solidFill>
                  <a:srgbClr val="C00000"/>
                </a:solidFill>
                <a:latin typeface="Times New Roman" pitchFamily="18" charset="0"/>
                <a:cs typeface="Times New Roman" pitchFamily="18" charset="0"/>
              </a:rPr>
              <a:t>“He’s very nice and supportive,” she began.  “He tries to make me relaxed and to focus on the positive, but I feel defensive with him, like he’s </a:t>
            </a:r>
            <a:r>
              <a:rPr lang="en-US" sz="2400" dirty="0" err="1">
                <a:solidFill>
                  <a:srgbClr val="C00000"/>
                </a:solidFill>
                <a:latin typeface="Times New Roman" pitchFamily="18" charset="0"/>
                <a:cs typeface="Times New Roman" pitchFamily="18" charset="0"/>
              </a:rPr>
              <a:t>gonna</a:t>
            </a:r>
            <a:r>
              <a:rPr lang="en-US" sz="2400" dirty="0">
                <a:solidFill>
                  <a:srgbClr val="C00000"/>
                </a:solidFill>
                <a:latin typeface="Times New Roman" pitchFamily="18" charset="0"/>
                <a:cs typeface="Times New Roman" pitchFamily="18" charset="0"/>
              </a:rPr>
              <a:t> keep finding things wrong with me.”   </a:t>
            </a:r>
          </a:p>
          <a:p>
            <a:pPr eaLnBrk="1" hangingPunct="1">
              <a:spcBef>
                <a:spcPct val="50000"/>
              </a:spcBef>
            </a:pPr>
            <a:r>
              <a:rPr lang="en-US" sz="2400" dirty="0">
                <a:latin typeface="Times New Roman" pitchFamily="18" charset="0"/>
                <a:cs typeface="Times New Roman" pitchFamily="18" charset="0"/>
              </a:rPr>
              <a:t>“Have you shared your feelings with him?” I asked, already suspecting her answer.</a:t>
            </a:r>
          </a:p>
          <a:p>
            <a:pPr eaLnBrk="1" hangingPunct="1">
              <a:spcBef>
                <a:spcPct val="50000"/>
              </a:spcBef>
            </a:pPr>
            <a:r>
              <a:rPr lang="en-US" sz="2400" dirty="0">
                <a:solidFill>
                  <a:srgbClr val="C00000"/>
                </a:solidFill>
                <a:latin typeface="Times New Roman" pitchFamily="18" charset="0"/>
                <a:cs typeface="Courier New" pitchFamily="49" charset="0"/>
              </a:rPr>
              <a:t>“Of course not!” she immediately responded.  “He probably already thinks I’m a basket case.” </a:t>
            </a:r>
          </a:p>
        </p:txBody>
      </p:sp>
      <p:sp>
        <p:nvSpPr>
          <p:cNvPr id="256003" name="Text Box 3"/>
          <p:cNvSpPr txBox="1">
            <a:spLocks noChangeArrowheads="1"/>
          </p:cNvSpPr>
          <p:nvPr/>
        </p:nvSpPr>
        <p:spPr bwMode="auto">
          <a:xfrm>
            <a:off x="685800" y="304800"/>
            <a:ext cx="739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600" b="1" dirty="0">
                <a:solidFill>
                  <a:schemeClr val="bg1"/>
                </a:solidFill>
                <a:effectLst>
                  <a:outerShdw blurRad="38100" dist="38100" dir="2700000" algn="tl">
                    <a:srgbClr val="000000"/>
                  </a:outerShdw>
                </a:effectLst>
                <a:latin typeface="Times New Roman" pitchFamily="18" charset="0"/>
                <a:cs typeface="Times New Roman" pitchFamily="18" charset="0"/>
              </a:rPr>
              <a:t>Traumatic Transference</a:t>
            </a:r>
          </a:p>
        </p:txBody>
      </p:sp>
    </p:spTree>
    <p:extLst>
      <p:ext uri="{BB962C8B-B14F-4D97-AF65-F5344CB8AC3E}">
        <p14:creationId xmlns:p14="http://schemas.microsoft.com/office/powerpoint/2010/main" val="12930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uiExpand="1"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81000"/>
            <a:ext cx="5088865" cy="6015038"/>
          </a:xfrm>
          <a:prstGeom prst="rect">
            <a:avLst/>
          </a:prstGeom>
        </p:spPr>
      </p:pic>
    </p:spTree>
    <p:extLst>
      <p:ext uri="{BB962C8B-B14F-4D97-AF65-F5344CB8AC3E}">
        <p14:creationId xmlns:p14="http://schemas.microsoft.com/office/powerpoint/2010/main" val="217569143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1066800" y="1519847"/>
            <a:ext cx="6248400" cy="2754600"/>
          </a:xfrm>
          <a:prstGeom prst="rect">
            <a:avLst/>
          </a:prstGeom>
        </p:spPr>
        <p:txBody>
          <a:bodyPr wrap="square">
            <a:spAutoFit/>
          </a:bodyPr>
          <a:lstStyle/>
          <a:p>
            <a:pPr lvl="0"/>
            <a:r>
              <a:rPr lang="en-US" sz="2800" dirty="0" smtClean="0"/>
              <a:t>The </a:t>
            </a:r>
            <a:r>
              <a:rPr lang="en-US" sz="2800" dirty="0"/>
              <a:t>use of humor in a patient visit is</a:t>
            </a:r>
          </a:p>
          <a:p>
            <a:r>
              <a:rPr lang="en-US" sz="2400" dirty="0"/>
              <a:t> </a:t>
            </a:r>
          </a:p>
          <a:p>
            <a:pPr lvl="0">
              <a:spcBef>
                <a:spcPts val="600"/>
              </a:spcBef>
              <a:spcAft>
                <a:spcPts val="600"/>
              </a:spcAft>
            </a:pPr>
            <a:r>
              <a:rPr lang="en-US" sz="2400" dirty="0" smtClean="0"/>
              <a:t>A.   </a:t>
            </a:r>
            <a:r>
              <a:rPr lang="en-US" sz="2400" dirty="0"/>
              <a:t>Never a good idea.</a:t>
            </a:r>
          </a:p>
          <a:p>
            <a:pPr lvl="0">
              <a:spcBef>
                <a:spcPts val="600"/>
              </a:spcBef>
              <a:spcAft>
                <a:spcPts val="600"/>
              </a:spcAft>
            </a:pPr>
            <a:r>
              <a:rPr lang="en-US" sz="2400" dirty="0" smtClean="0"/>
              <a:t>B.   </a:t>
            </a:r>
            <a:r>
              <a:rPr lang="en-US" sz="2400" dirty="0"/>
              <a:t>Always a good idea</a:t>
            </a:r>
          </a:p>
          <a:p>
            <a:pPr marL="579438" lvl="0" indent="-579438">
              <a:spcBef>
                <a:spcPts val="600"/>
              </a:spcBef>
              <a:spcAft>
                <a:spcPts val="600"/>
              </a:spcAft>
            </a:pPr>
            <a:r>
              <a:rPr lang="en-US" sz="2400" dirty="0" smtClean="0"/>
              <a:t>C.   If done carefully and respectfully, often </a:t>
            </a:r>
            <a:r>
              <a:rPr lang="en-US" sz="2400" dirty="0"/>
              <a:t>results in better rapport</a:t>
            </a:r>
          </a:p>
        </p:txBody>
      </p:sp>
    </p:spTree>
    <p:extLst>
      <p:ext uri="{BB962C8B-B14F-4D97-AF65-F5344CB8AC3E}">
        <p14:creationId xmlns:p14="http://schemas.microsoft.com/office/powerpoint/2010/main" val="216210902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dirty="0"/>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308872"/>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Achieving</a:t>
            </a:r>
            <a:r>
              <a:rPr lang="en-US" b="1" dirty="0">
                <a:solidFill>
                  <a:schemeClr val="bg1">
                    <a:lumMod val="50000"/>
                  </a:schemeClr>
                </a:solidFill>
              </a:rPr>
              <a:t> </a:t>
            </a:r>
            <a:r>
              <a:rPr lang="en-US" dirty="0">
                <a:solidFill>
                  <a:schemeClr val="bg1">
                    <a:lumMod val="50000"/>
                  </a:schemeClr>
                </a:solidFill>
              </a:rPr>
              <a:t>likability,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Mitigating traumatic transference,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Understanding a patient’s psychological construction of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Eliciting and sharing transformative stories, </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Motivational </a:t>
            </a:r>
            <a:r>
              <a:rPr lang="en-US" dirty="0">
                <a:solidFill>
                  <a:schemeClr val="bg1">
                    <a:lumMod val="50000"/>
                  </a:schemeClr>
                </a:solidFill>
              </a:rPr>
              <a:t>Interviewing,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Externalizing the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Facilitating conversational pivotal junctures,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Nuts and bolts of collaboration</a:t>
            </a:r>
            <a:r>
              <a:rPr lang="en-US" dirty="0"/>
              <a:t>,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Managing the family and social networks,</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Deliberate </a:t>
            </a:r>
            <a:r>
              <a:rPr lang="en-US" dirty="0">
                <a:solidFill>
                  <a:schemeClr val="bg1">
                    <a:lumMod val="50000"/>
                  </a:schemeClr>
                </a:solidFill>
              </a:rPr>
              <a:t>use of spontaneous humor,</a:t>
            </a:r>
          </a:p>
          <a:p>
            <a:pPr marL="342900" indent="-342900">
              <a:spcBef>
                <a:spcPts val="300"/>
              </a:spcBef>
              <a:spcAft>
                <a:spcPts val="300"/>
              </a:spcAft>
              <a:buFont typeface="Wingdings" panose="05000000000000000000" pitchFamily="2" charset="2"/>
              <a:buChar char="v"/>
            </a:pPr>
            <a:r>
              <a:rPr lang="en-US" sz="2400" b="1" dirty="0" smtClean="0">
                <a:solidFill>
                  <a:srgbClr val="FF0000"/>
                </a:solidFill>
              </a:rPr>
              <a:t>Making </a:t>
            </a:r>
            <a:r>
              <a:rPr lang="en-US" sz="2400" b="1" dirty="0">
                <a:solidFill>
                  <a:srgbClr val="FF0000"/>
                </a:solidFill>
              </a:rPr>
              <a:t>effective mental health referrals.  </a:t>
            </a:r>
          </a:p>
        </p:txBody>
      </p:sp>
    </p:spTree>
    <p:extLst>
      <p:ext uri="{BB962C8B-B14F-4D97-AF65-F5344CB8AC3E}">
        <p14:creationId xmlns:p14="http://schemas.microsoft.com/office/powerpoint/2010/main" val="6486038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050"/>
          <p:cNvSpPr txBox="1">
            <a:spLocks noChangeArrowheads="1"/>
          </p:cNvSpPr>
          <p:nvPr/>
        </p:nvSpPr>
        <p:spPr bwMode="auto">
          <a:xfrm>
            <a:off x="685800" y="13716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7525" indent="-517525"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spcBef>
                <a:spcPct val="50000"/>
              </a:spcBef>
            </a:pPr>
            <a:endParaRPr lang="en-US" sz="2800">
              <a:solidFill>
                <a:srgbClr val="FFFFFF"/>
              </a:solidFill>
            </a:endParaRPr>
          </a:p>
        </p:txBody>
      </p:sp>
      <p:sp>
        <p:nvSpPr>
          <p:cNvPr id="227331" name="Text Box 2051"/>
          <p:cNvSpPr txBox="1">
            <a:spLocks noChangeArrowheads="1"/>
          </p:cNvSpPr>
          <p:nvPr/>
        </p:nvSpPr>
        <p:spPr bwMode="auto">
          <a:xfrm rot="640136">
            <a:off x="1757363" y="5405438"/>
            <a:ext cx="6600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3600" b="1">
                <a:solidFill>
                  <a:srgbClr val="FF0000"/>
                </a:solidFill>
                <a:latin typeface="Elephant" pitchFamily="18" charset="0"/>
              </a:rPr>
              <a:t>T</a:t>
            </a:r>
            <a:r>
              <a:rPr lang="en-US" sz="3600" b="1">
                <a:solidFill>
                  <a:srgbClr val="FF0000"/>
                </a:solidFill>
              </a:rPr>
              <a:t>his is easier said then done</a:t>
            </a:r>
          </a:p>
        </p:txBody>
      </p:sp>
      <p:sp>
        <p:nvSpPr>
          <p:cNvPr id="94212" name="Text Box 2052"/>
          <p:cNvSpPr txBox="1">
            <a:spLocks noChangeArrowheads="1"/>
          </p:cNvSpPr>
          <p:nvPr/>
        </p:nvSpPr>
        <p:spPr bwMode="auto">
          <a:xfrm>
            <a:off x="1219200" y="3048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spcBef>
                <a:spcPct val="50000"/>
              </a:spcBef>
            </a:pPr>
            <a:r>
              <a:rPr lang="en-US" sz="3600"/>
              <a:t>Make psychotherapy referral, prn</a:t>
            </a:r>
            <a:endParaRPr lang="en-US"/>
          </a:p>
        </p:txBody>
      </p:sp>
      <p:sp>
        <p:nvSpPr>
          <p:cNvPr id="94213" name="Text Box 2053"/>
          <p:cNvSpPr txBox="1">
            <a:spLocks noChangeArrowheads="1"/>
          </p:cNvSpPr>
          <p:nvPr/>
        </p:nvSpPr>
        <p:spPr bwMode="auto">
          <a:xfrm>
            <a:off x="838200" y="2133600"/>
            <a:ext cx="8001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400">
                <a:cs typeface="Times New Roman" pitchFamily="18" charset="0"/>
              </a:rPr>
              <a:t>“You can only wear so many hats and we shouldn't beat ourselves up if we can't solve all of a given patient's problems with HL.  Part of being a good audiologist is recognizing when a patient is having a tough time dealing with hearing loss and making an appropriate referral to a psychotherapist who is trained to deal with these issues..”</a:t>
            </a:r>
            <a:endParaRPr lang="en-US" sz="2400">
              <a:latin typeface="Courier" charset="0"/>
              <a:cs typeface="Times New Roman" pitchFamily="18" charset="0"/>
            </a:endParaRPr>
          </a:p>
          <a:p>
            <a:pPr eaLnBrk="1" hangingPunct="1">
              <a:spcBef>
                <a:spcPct val="50000"/>
              </a:spcBef>
            </a:pPr>
            <a:r>
              <a:rPr lang="en-US" sz="2400"/>
              <a:t>Audiologist  </a:t>
            </a:r>
          </a:p>
        </p:txBody>
      </p:sp>
      <p:sp>
        <p:nvSpPr>
          <p:cNvPr id="94214" name="Line 2054"/>
          <p:cNvSpPr>
            <a:spLocks noChangeShapeType="1"/>
          </p:cNvSpPr>
          <p:nvPr/>
        </p:nvSpPr>
        <p:spPr bwMode="auto">
          <a:xfrm>
            <a:off x="0" y="1600200"/>
            <a:ext cx="9144000" cy="0"/>
          </a:xfrm>
          <a:prstGeom prst="line">
            <a:avLst/>
          </a:prstGeom>
          <a:noFill/>
          <a:ln w="57150">
            <a:solidFill>
              <a:srgbClr val="FF9999"/>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14975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dissolve">
                                      <p:cBhvr>
                                        <p:cTn id="7" dur="500"/>
                                        <p:tgtEl>
                                          <p:spTgt spid="227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autoUpdateAnimBg="0" advAuto="200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752600" y="838200"/>
            <a:ext cx="701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sz="2800"/>
              <a:t>Red flags for initiating mental health referral</a:t>
            </a:r>
          </a:p>
        </p:txBody>
      </p:sp>
      <p:sp>
        <p:nvSpPr>
          <p:cNvPr id="93187" name="Text Box 4"/>
          <p:cNvSpPr txBox="1">
            <a:spLocks noChangeArrowheads="1"/>
          </p:cNvSpPr>
          <p:nvPr/>
        </p:nvSpPr>
        <p:spPr bwMode="auto">
          <a:xfrm>
            <a:off x="1219200" y="1981200"/>
            <a:ext cx="69342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t>Suicidal verbalizations</a:t>
            </a:r>
          </a:p>
          <a:p>
            <a:pPr eaLnBrk="1" hangingPunct="1">
              <a:spcBef>
                <a:spcPct val="50000"/>
              </a:spcBef>
            </a:pPr>
            <a:r>
              <a:rPr lang="en-US"/>
              <a:t>Expressions of hopelessness</a:t>
            </a:r>
          </a:p>
          <a:p>
            <a:pPr eaLnBrk="1" hangingPunct="1">
              <a:spcBef>
                <a:spcPct val="50000"/>
              </a:spcBef>
            </a:pPr>
            <a:r>
              <a:rPr lang="en-US"/>
              <a:t>Tearfulness</a:t>
            </a:r>
          </a:p>
          <a:p>
            <a:pPr eaLnBrk="1" hangingPunct="1">
              <a:spcBef>
                <a:spcPct val="50000"/>
              </a:spcBef>
            </a:pPr>
            <a:r>
              <a:rPr lang="en-US"/>
              <a:t>Manifestations of rage</a:t>
            </a:r>
          </a:p>
          <a:p>
            <a:pPr eaLnBrk="1" hangingPunct="1">
              <a:spcBef>
                <a:spcPct val="50000"/>
              </a:spcBef>
            </a:pPr>
            <a:r>
              <a:rPr lang="en-US"/>
              <a:t>Person withdrawing from pleasurable activities</a:t>
            </a:r>
          </a:p>
          <a:p>
            <a:pPr eaLnBrk="1" hangingPunct="1">
              <a:spcBef>
                <a:spcPct val="50000"/>
              </a:spcBef>
            </a:pPr>
            <a:r>
              <a:rPr lang="en-US"/>
              <a:t>Sleep disturbance</a:t>
            </a:r>
          </a:p>
          <a:p>
            <a:pPr eaLnBrk="1" hangingPunct="1">
              <a:spcBef>
                <a:spcPct val="50000"/>
              </a:spcBef>
            </a:pPr>
            <a:r>
              <a:rPr lang="en-US"/>
              <a:t>Isolation (“No one understands”)</a:t>
            </a:r>
          </a:p>
          <a:p>
            <a:pPr eaLnBrk="1" hangingPunct="1">
              <a:spcBef>
                <a:spcPct val="50000"/>
              </a:spcBef>
            </a:pPr>
            <a:r>
              <a:rPr lang="en-US"/>
              <a:t>Recent significant losses, e.g., spouse</a:t>
            </a:r>
          </a:p>
          <a:p>
            <a:pPr eaLnBrk="1" hangingPunct="1">
              <a:spcBef>
                <a:spcPct val="50000"/>
              </a:spcBef>
            </a:pPr>
            <a:r>
              <a:rPr lang="en-US"/>
              <a:t>Abrupt change of behavior</a:t>
            </a:r>
          </a:p>
          <a:p>
            <a:pPr eaLnBrk="1" hangingPunct="1">
              <a:spcBef>
                <a:spcPct val="50000"/>
              </a:spcBef>
            </a:pPr>
            <a:endParaRPr lang="en-US"/>
          </a:p>
        </p:txBody>
      </p:sp>
      <p:pic>
        <p:nvPicPr>
          <p:cNvPr id="93188" name="Picture 6" descr="http://tbn1.google.com/images?q=tbn:delhSW3tx1a_GM:http://www.flag-marshal.org.uk/images/Small_Red.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1000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07261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1"/>
          <p:cNvSpPr txBox="1">
            <a:spLocks noChangeArrowheads="1"/>
          </p:cNvSpPr>
          <p:nvPr/>
        </p:nvSpPr>
        <p:spPr bwMode="auto">
          <a:xfrm>
            <a:off x="762000" y="1219200"/>
            <a:ext cx="79248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400" dirty="0"/>
              <a:t>“Thank you, Mike, for your call.  </a:t>
            </a:r>
          </a:p>
          <a:p>
            <a:pPr eaLnBrk="1" hangingPunct="1"/>
            <a:endParaRPr lang="en-US" sz="2400" dirty="0"/>
          </a:p>
          <a:p>
            <a:pPr eaLnBrk="1" hangingPunct="1"/>
            <a:r>
              <a:rPr lang="en-US" sz="2400" dirty="0"/>
              <a:t>“But suggesting mental health counseling to a patient could be badly bungled by even the most well intentioned professional.  There are lots of ways that could be misunderstood or presented in a poor way.   It makes me nervous going that route.”</a:t>
            </a:r>
          </a:p>
          <a:p>
            <a:pPr eaLnBrk="1" hangingPunct="1"/>
            <a:endParaRPr lang="en-US" sz="2400" dirty="0"/>
          </a:p>
          <a:p>
            <a:pPr eaLnBrk="1" hangingPunct="1"/>
            <a:r>
              <a:rPr lang="en-US" sz="2400" dirty="0"/>
              <a:t>Owner of an audiology practice </a:t>
            </a:r>
          </a:p>
          <a:p>
            <a:pPr eaLnBrk="1" hangingPunct="1"/>
            <a:endParaRPr lang="en-US" dirty="0"/>
          </a:p>
        </p:txBody>
      </p:sp>
    </p:spTree>
    <p:extLst>
      <p:ext uri="{BB962C8B-B14F-4D97-AF65-F5344CB8AC3E}">
        <p14:creationId xmlns:p14="http://schemas.microsoft.com/office/powerpoint/2010/main" val="6785720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6150"/>
          <p:cNvSpPr txBox="1">
            <a:spLocks noChangeArrowheads="1"/>
          </p:cNvSpPr>
          <p:nvPr/>
        </p:nvSpPr>
        <p:spPr bwMode="auto">
          <a:xfrm>
            <a:off x="685800" y="2057400"/>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20000"/>
              </a:spcBef>
            </a:pPr>
            <a:r>
              <a:rPr lang="en-US">
                <a:solidFill>
                  <a:srgbClr val="000000"/>
                </a:solidFill>
                <a:cs typeface="Courier New" pitchFamily="49" charset="0"/>
              </a:rPr>
              <a:t>	</a:t>
            </a:r>
          </a:p>
        </p:txBody>
      </p:sp>
      <p:sp>
        <p:nvSpPr>
          <p:cNvPr id="59396" name="Text Box 6151"/>
          <p:cNvSpPr txBox="1">
            <a:spLocks noChangeArrowheads="1"/>
          </p:cNvSpPr>
          <p:nvPr/>
        </p:nvSpPr>
        <p:spPr bwMode="auto">
          <a:xfrm>
            <a:off x="2286000" y="304800"/>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spcAft>
                <a:spcPct val="30000"/>
              </a:spcAft>
            </a:pPr>
            <a:r>
              <a:rPr lang="en-US" sz="3600">
                <a:solidFill>
                  <a:srgbClr val="000000"/>
                </a:solidFill>
                <a:cs typeface="Courier New" pitchFamily="49" charset="0"/>
              </a:rPr>
              <a:t>What </a:t>
            </a:r>
            <a:r>
              <a:rPr lang="en-US" sz="3600">
                <a:solidFill>
                  <a:srgbClr val="FF0000"/>
                </a:solidFill>
                <a:cs typeface="Courier New" pitchFamily="49" charset="0"/>
              </a:rPr>
              <a:t>not</a:t>
            </a:r>
            <a:r>
              <a:rPr lang="en-US" sz="3600">
                <a:solidFill>
                  <a:srgbClr val="000000"/>
                </a:solidFill>
                <a:cs typeface="Courier New" pitchFamily="49" charset="0"/>
              </a:rPr>
              <a:t> to say:</a:t>
            </a:r>
            <a:endParaRPr lang="en-US" sz="3600">
              <a:solidFill>
                <a:srgbClr val="000000"/>
              </a:solidFill>
            </a:endParaRPr>
          </a:p>
        </p:txBody>
      </p:sp>
      <p:sp>
        <p:nvSpPr>
          <p:cNvPr id="59397" name="Text Box 7"/>
          <p:cNvSpPr txBox="1">
            <a:spLocks noChangeArrowheads="1"/>
          </p:cNvSpPr>
          <p:nvPr/>
        </p:nvSpPr>
        <p:spPr bwMode="auto">
          <a:xfrm>
            <a:off x="990600" y="2057400"/>
            <a:ext cx="7250113"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90000"/>
              </a:spcBef>
            </a:pPr>
            <a:r>
              <a:rPr lang="en-US" sz="2400" dirty="0">
                <a:solidFill>
                  <a:srgbClr val="000000"/>
                </a:solidFill>
                <a:cs typeface="Courier New" pitchFamily="49" charset="0"/>
              </a:rPr>
              <a:t>“Emotional issues are beyond my area of expertise, so I’m referring you to a psychotherapist.”</a:t>
            </a:r>
          </a:p>
          <a:p>
            <a:pPr eaLnBrk="1" hangingPunct="1">
              <a:spcBef>
                <a:spcPct val="90000"/>
              </a:spcBef>
            </a:pPr>
            <a:r>
              <a:rPr lang="en-US" sz="2400" dirty="0">
                <a:solidFill>
                  <a:srgbClr val="000000"/>
                </a:solidFill>
                <a:cs typeface="Courier New" pitchFamily="49" charset="0"/>
              </a:rPr>
              <a:t> “I’m sorry, we can’t get into emotional stuff here, our appointment is only 10 minutes.  A therapist can help you.”</a:t>
            </a:r>
          </a:p>
          <a:p>
            <a:pPr eaLnBrk="1" hangingPunct="1">
              <a:spcBef>
                <a:spcPct val="90000"/>
              </a:spcBef>
            </a:pPr>
            <a:r>
              <a:rPr lang="en-US" sz="2400" dirty="0">
                <a:solidFill>
                  <a:srgbClr val="000000"/>
                </a:solidFill>
                <a:cs typeface="Courier New" pitchFamily="49" charset="0"/>
              </a:rPr>
              <a:t>“Do you think you need psychotherapy?”</a:t>
            </a:r>
          </a:p>
          <a:p>
            <a:pPr eaLnBrk="1" hangingPunct="1">
              <a:spcBef>
                <a:spcPct val="90000"/>
              </a:spcBef>
            </a:pPr>
            <a:r>
              <a:rPr lang="en-US" sz="2400" dirty="0">
                <a:solidFill>
                  <a:srgbClr val="000000"/>
                </a:solidFill>
                <a:cs typeface="Courier New" pitchFamily="49" charset="0"/>
              </a:rPr>
              <a:t>“Given the pain that you feel, you can benefit from therapy.”</a:t>
            </a:r>
            <a:endParaRPr lang="en-US" sz="2400" dirty="0">
              <a:solidFill>
                <a:srgbClr val="000000"/>
              </a:solidFill>
            </a:endParaRPr>
          </a:p>
        </p:txBody>
      </p:sp>
      <p:cxnSp>
        <p:nvCxnSpPr>
          <p:cNvPr id="5" name="Straight Connector 4"/>
          <p:cNvCxnSpPr/>
          <p:nvPr/>
        </p:nvCxnSpPr>
        <p:spPr>
          <a:xfrm flipH="1">
            <a:off x="685800" y="2057400"/>
            <a:ext cx="7391400" cy="381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8200" y="1828799"/>
            <a:ext cx="6362700" cy="40449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32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400050" y="1295400"/>
            <a:ext cx="8229600" cy="1877437"/>
          </a:xfrm>
          <a:prstGeom prst="rect">
            <a:avLst/>
          </a:prstGeom>
          <a:noFill/>
          <a:ln w="9525">
            <a:noFill/>
            <a:miter lim="800000"/>
            <a:headEnd/>
            <a:tailEnd/>
          </a:ln>
          <a:effectLst/>
        </p:spPr>
        <p:txBody>
          <a:bodyPr>
            <a:spAutoFit/>
          </a:bodyPr>
          <a:lstStyle/>
          <a:p>
            <a:pPr marL="457200" indent="-457200" algn="ctr">
              <a:spcBef>
                <a:spcPct val="50000"/>
              </a:spcBef>
              <a:buFontTx/>
              <a:buAutoNum type="arabicPeriod"/>
              <a:defRPr/>
            </a:pPr>
            <a:r>
              <a:rPr lang="en-US" sz="3200" dirty="0">
                <a:solidFill>
                  <a:prstClr val="black"/>
                </a:solidFill>
                <a:latin typeface="Arial" charset="0"/>
                <a:cs typeface="Courier New" pitchFamily="49" charset="0"/>
              </a:rPr>
              <a:t>Validate and contain the patient’s feelings</a:t>
            </a:r>
          </a:p>
          <a:p>
            <a:pPr marL="457200" indent="-457200">
              <a:spcBef>
                <a:spcPct val="50000"/>
              </a:spcBef>
              <a:defRPr/>
            </a:pPr>
            <a:r>
              <a:rPr lang="en-US" sz="2800" dirty="0">
                <a:solidFill>
                  <a:prstClr val="black"/>
                </a:solidFill>
                <a:latin typeface="Arial" charset="0"/>
                <a:cs typeface="Courier New" pitchFamily="49" charset="0"/>
              </a:rPr>
              <a:t>For example:</a:t>
            </a:r>
          </a:p>
          <a:p>
            <a:pPr marL="457200" indent="-457200">
              <a:spcBef>
                <a:spcPct val="50000"/>
              </a:spcBef>
              <a:buFontTx/>
              <a:buAutoNum type="arabicPeriod"/>
              <a:defRPr/>
            </a:pPr>
            <a:endParaRPr lang="en-US" sz="2800" b="1" dirty="0">
              <a:solidFill>
                <a:srgbClr val="FFFFFF"/>
              </a:solidFill>
              <a:effectLst>
                <a:outerShdw blurRad="38100" dist="38100" dir="2700000" algn="tl">
                  <a:srgbClr val="000000"/>
                </a:outerShdw>
              </a:effectLst>
              <a:latin typeface="Arial" charset="0"/>
              <a:cs typeface="Arial" charset="0"/>
            </a:endParaRPr>
          </a:p>
        </p:txBody>
      </p:sp>
      <p:sp>
        <p:nvSpPr>
          <p:cNvPr id="97283" name="Text Box 3"/>
          <p:cNvSpPr txBox="1">
            <a:spLocks noChangeArrowheads="1"/>
          </p:cNvSpPr>
          <p:nvPr/>
        </p:nvSpPr>
        <p:spPr bwMode="auto">
          <a:xfrm>
            <a:off x="430530" y="3172837"/>
            <a:ext cx="8458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100000"/>
              </a:spcBef>
              <a:buFontTx/>
              <a:buChar char="•"/>
            </a:pPr>
            <a:r>
              <a:rPr lang="en-US" dirty="0">
                <a:solidFill>
                  <a:srgbClr val="000000"/>
                </a:solidFill>
              </a:rPr>
              <a:t>“Many people also say that they feel anxious about their hearing loss.  We only have 5 or 10 minutes, but would you give me a </a:t>
            </a:r>
            <a:r>
              <a:rPr lang="en-US" b="1" i="1" dirty="0">
                <a:solidFill>
                  <a:srgbClr val="FF0000"/>
                </a:solidFill>
              </a:rPr>
              <a:t>snapshot</a:t>
            </a:r>
            <a:r>
              <a:rPr lang="en-US" i="1" dirty="0">
                <a:solidFill>
                  <a:srgbClr val="000000"/>
                </a:solidFill>
              </a:rPr>
              <a:t> </a:t>
            </a:r>
            <a:r>
              <a:rPr lang="en-US" dirty="0">
                <a:solidFill>
                  <a:srgbClr val="000000"/>
                </a:solidFill>
              </a:rPr>
              <a:t>of how you’re feeling anxious?”</a:t>
            </a:r>
          </a:p>
          <a:p>
            <a:pPr eaLnBrk="1" hangingPunct="1">
              <a:spcBef>
                <a:spcPct val="100000"/>
              </a:spcBef>
              <a:buFontTx/>
              <a:buChar char="•"/>
            </a:pPr>
            <a:r>
              <a:rPr lang="en-US" dirty="0">
                <a:solidFill>
                  <a:srgbClr val="C00000"/>
                </a:solidFill>
              </a:rPr>
              <a:t>“It sounds like you have a lot of painful feelings.  I can appreciate that, as I’ve heard many </a:t>
            </a:r>
            <a:r>
              <a:rPr lang="en-US" dirty="0" err="1">
                <a:solidFill>
                  <a:srgbClr val="C00000"/>
                </a:solidFill>
              </a:rPr>
              <a:t>many</a:t>
            </a:r>
            <a:r>
              <a:rPr lang="en-US" dirty="0">
                <a:solidFill>
                  <a:srgbClr val="C00000"/>
                </a:solidFill>
              </a:rPr>
              <a:t> people with hearing loss talk about this a lot.  We don’t have more than </a:t>
            </a:r>
            <a:r>
              <a:rPr lang="en-US" u="sng" dirty="0">
                <a:solidFill>
                  <a:srgbClr val="FF0000"/>
                </a:solidFill>
              </a:rPr>
              <a:t>a few minutes</a:t>
            </a:r>
            <a:r>
              <a:rPr lang="en-US" dirty="0">
                <a:solidFill>
                  <a:srgbClr val="C00000"/>
                </a:solidFill>
              </a:rPr>
              <a:t>, but I’d really appreciate it if you could give me a glimpse of your pain.”  </a:t>
            </a:r>
          </a:p>
        </p:txBody>
      </p:sp>
      <p:sp>
        <p:nvSpPr>
          <p:cNvPr id="67588" name="TextBox 1"/>
          <p:cNvSpPr txBox="1">
            <a:spLocks noChangeArrowheads="1"/>
          </p:cNvSpPr>
          <p:nvPr/>
        </p:nvSpPr>
        <p:spPr bwMode="auto">
          <a:xfrm>
            <a:off x="304800" y="27305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defRPr/>
            </a:pPr>
            <a:r>
              <a:rPr lang="en-US" sz="3600" b="1" dirty="0" smtClean="0">
                <a:solidFill>
                  <a:schemeClr val="bg1"/>
                </a:solidFill>
                <a:effectLst>
                  <a:outerShdw blurRad="38100" dist="38100" dir="2700000" algn="tl">
                    <a:srgbClr val="000000">
                      <a:alpha val="43137"/>
                    </a:srgbClr>
                  </a:outerShdw>
                </a:effectLst>
              </a:rPr>
              <a:t>What to do</a:t>
            </a:r>
          </a:p>
        </p:txBody>
      </p:sp>
    </p:spTree>
    <p:extLst>
      <p:ext uri="{BB962C8B-B14F-4D97-AF65-F5344CB8AC3E}">
        <p14:creationId xmlns:p14="http://schemas.microsoft.com/office/powerpoint/2010/main" val="345743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457200" y="457200"/>
            <a:ext cx="8077200" cy="1952625"/>
          </a:xfrm>
          <a:prstGeom prst="rect">
            <a:avLst/>
          </a:prstGeom>
          <a:noFill/>
          <a:ln w="9525">
            <a:noFill/>
            <a:miter lim="800000"/>
            <a:headEnd/>
            <a:tailEnd/>
          </a:ln>
          <a:effec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buFontTx/>
              <a:buAutoNum type="arabicPeriod" startAt="2"/>
              <a:defRPr/>
            </a:pPr>
            <a:r>
              <a:rPr lang="en-US" sz="3200" dirty="0" smtClean="0">
                <a:cs typeface="Times New Roman" pitchFamily="18" charset="0"/>
              </a:rPr>
              <a:t>Normalize (de-stigmatize) the referral</a:t>
            </a:r>
          </a:p>
          <a:p>
            <a:pPr algn="ctr" eaLnBrk="1" hangingPunct="1">
              <a:spcBef>
                <a:spcPct val="50000"/>
              </a:spcBef>
              <a:buFontTx/>
              <a:buAutoNum type="arabicPeriod" startAt="2"/>
              <a:defRPr/>
            </a:pPr>
            <a:endParaRPr lang="en-US" sz="3200" dirty="0" smtClean="0">
              <a:cs typeface="Times New Roman" pitchFamily="18" charset="0"/>
            </a:endParaRPr>
          </a:p>
          <a:p>
            <a:pPr eaLnBrk="1" hangingPunct="1">
              <a:spcBef>
                <a:spcPct val="50000"/>
              </a:spcBef>
              <a:defRPr/>
            </a:pPr>
            <a:r>
              <a:rPr lang="en-US" sz="2800" dirty="0" smtClean="0">
                <a:cs typeface="Times New Roman" pitchFamily="18" charset="0"/>
              </a:rPr>
              <a:t>For example:</a:t>
            </a:r>
          </a:p>
        </p:txBody>
      </p:sp>
      <p:sp>
        <p:nvSpPr>
          <p:cNvPr id="98307" name="Text Box 3"/>
          <p:cNvSpPr txBox="1">
            <a:spLocks noChangeArrowheads="1"/>
          </p:cNvSpPr>
          <p:nvPr/>
        </p:nvSpPr>
        <p:spPr bwMode="auto">
          <a:xfrm>
            <a:off x="609600" y="2667000"/>
            <a:ext cx="81534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80000"/>
              </a:spcBef>
              <a:buFontTx/>
              <a:buChar char="•"/>
            </a:pPr>
            <a:r>
              <a:rPr lang="en-US" sz="1800" dirty="0">
                <a:cs typeface="Times New Roman" pitchFamily="18" charset="0"/>
              </a:rPr>
              <a:t>“Many people with hearing loss feel it’s helpful to really talk about the emotional stuff that you just talked about.  I know someone . .” </a:t>
            </a:r>
            <a:endParaRPr lang="en-US" sz="1800" dirty="0"/>
          </a:p>
          <a:p>
            <a:pPr eaLnBrk="1" hangingPunct="1">
              <a:spcBef>
                <a:spcPct val="80000"/>
              </a:spcBef>
              <a:buFontTx/>
              <a:buChar char="•"/>
            </a:pPr>
            <a:r>
              <a:rPr lang="en-US" sz="1800" dirty="0">
                <a:solidFill>
                  <a:srgbClr val="C00000"/>
                </a:solidFill>
                <a:cs typeface="Times New Roman" pitchFamily="18" charset="0"/>
              </a:rPr>
              <a:t>“I have found that people benefit more from hearing amplification if they talk about the emotional adjustment issues.”</a:t>
            </a:r>
            <a:endParaRPr lang="en-US" sz="1800" dirty="0">
              <a:solidFill>
                <a:srgbClr val="C00000"/>
              </a:solidFill>
            </a:endParaRPr>
          </a:p>
          <a:p>
            <a:pPr eaLnBrk="1" hangingPunct="1">
              <a:spcBef>
                <a:spcPct val="80000"/>
              </a:spcBef>
              <a:buFontTx/>
              <a:buChar char="•"/>
            </a:pPr>
            <a:r>
              <a:rPr lang="en-US" sz="1800" dirty="0">
                <a:cs typeface="Times New Roman" pitchFamily="18" charset="0"/>
              </a:rPr>
              <a:t>“There is a set of psychological skills that people with hearing loss learn to use.  Would you be interesting in meeting with . . .?” </a:t>
            </a:r>
          </a:p>
          <a:p>
            <a:pPr eaLnBrk="1" hangingPunct="1">
              <a:spcBef>
                <a:spcPct val="80000"/>
              </a:spcBef>
              <a:buFontTx/>
              <a:buChar char="•"/>
            </a:pPr>
            <a:r>
              <a:rPr lang="en-US" sz="1800" dirty="0">
                <a:solidFill>
                  <a:srgbClr val="C00000"/>
                </a:solidFill>
                <a:cs typeface="Times New Roman" pitchFamily="18" charset="0"/>
              </a:rPr>
              <a:t>You know, there are </a:t>
            </a:r>
            <a:r>
              <a:rPr lang="en-US" sz="1800" dirty="0" err="1">
                <a:solidFill>
                  <a:srgbClr val="C00000"/>
                </a:solidFill>
                <a:cs typeface="Times New Roman" pitchFamily="18" charset="0"/>
              </a:rPr>
              <a:t>audiological</a:t>
            </a:r>
            <a:r>
              <a:rPr lang="en-US" sz="1800" dirty="0">
                <a:solidFill>
                  <a:srgbClr val="C00000"/>
                </a:solidFill>
                <a:cs typeface="Times New Roman" pitchFamily="18" charset="0"/>
              </a:rPr>
              <a:t> ways of helping with hearing loss and there are also psychological techniques.  The first is something I do; the second is another professional I know.”  </a:t>
            </a:r>
            <a:endParaRPr lang="en-US" sz="1800" dirty="0">
              <a:solidFill>
                <a:srgbClr val="C00000"/>
              </a:solidFill>
            </a:endParaRPr>
          </a:p>
          <a:p>
            <a:pPr eaLnBrk="1" hangingPunct="1">
              <a:spcBef>
                <a:spcPct val="50000"/>
              </a:spcBef>
            </a:pPr>
            <a:endParaRPr lang="en-US" dirty="0">
              <a:solidFill>
                <a:srgbClr val="FFFFFF"/>
              </a:solidFill>
            </a:endParaRPr>
          </a:p>
        </p:txBody>
      </p:sp>
    </p:spTree>
    <p:extLst>
      <p:ext uri="{BB962C8B-B14F-4D97-AF65-F5344CB8AC3E}">
        <p14:creationId xmlns:p14="http://schemas.microsoft.com/office/powerpoint/2010/main" val="27752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uiExpand="1"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533400" y="457200"/>
            <a:ext cx="8001000" cy="2195513"/>
          </a:xfrm>
          <a:prstGeom prst="rect">
            <a:avLst/>
          </a:prstGeom>
          <a:noFill/>
          <a:ln w="9525">
            <a:noFill/>
            <a:miter lim="800000"/>
            <a:headEnd/>
            <a:tailEnd/>
          </a:ln>
          <a:effec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buFontTx/>
              <a:buAutoNum type="arabicPeriod" startAt="3"/>
              <a:defRPr/>
            </a:pPr>
            <a:r>
              <a:rPr lang="en-US" sz="3200" dirty="0" smtClean="0">
                <a:cs typeface="Times New Roman" pitchFamily="18" charset="0"/>
              </a:rPr>
              <a:t>Emphasize that optimal treatment of hearing loss necessitates a </a:t>
            </a:r>
            <a:r>
              <a:rPr lang="en-US" sz="3200" i="1" dirty="0" smtClean="0">
                <a:cs typeface="Times New Roman" pitchFamily="18" charset="0"/>
              </a:rPr>
              <a:t>team</a:t>
            </a:r>
            <a:r>
              <a:rPr lang="en-US" sz="3200" dirty="0" smtClean="0">
                <a:cs typeface="Times New Roman" pitchFamily="18" charset="0"/>
              </a:rPr>
              <a:t> approach</a:t>
            </a:r>
            <a:endParaRPr lang="en-US" sz="3200" dirty="0" smtClean="0"/>
          </a:p>
          <a:p>
            <a:pPr eaLnBrk="1" hangingPunct="1">
              <a:spcBef>
                <a:spcPct val="50000"/>
              </a:spcBef>
              <a:defRPr/>
            </a:pPr>
            <a:r>
              <a:rPr lang="en-US" sz="2800" dirty="0" smtClean="0"/>
              <a:t>For example:</a:t>
            </a:r>
          </a:p>
        </p:txBody>
      </p:sp>
      <p:sp>
        <p:nvSpPr>
          <p:cNvPr id="99331" name="Text Box 3"/>
          <p:cNvSpPr txBox="1">
            <a:spLocks noChangeArrowheads="1"/>
          </p:cNvSpPr>
          <p:nvPr/>
        </p:nvSpPr>
        <p:spPr bwMode="auto">
          <a:xfrm>
            <a:off x="838200" y="3124200"/>
            <a:ext cx="80772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buFontTx/>
              <a:buChar char="•"/>
            </a:pPr>
            <a:r>
              <a:rPr lang="en-US" dirty="0">
                <a:cs typeface="Times New Roman" pitchFamily="18" charset="0"/>
              </a:rPr>
              <a:t>“I’m happy and proud to tell you that we have a kind of ‘dream team’ to help people ..”  </a:t>
            </a:r>
          </a:p>
          <a:p>
            <a:pPr eaLnBrk="1" hangingPunct="1">
              <a:spcBef>
                <a:spcPct val="50000"/>
              </a:spcBef>
              <a:buFontTx/>
              <a:buChar char="•"/>
            </a:pPr>
            <a:r>
              <a:rPr lang="en-US" dirty="0">
                <a:solidFill>
                  <a:srgbClr val="C00000"/>
                </a:solidFill>
                <a:cs typeface="Times New Roman" pitchFamily="18" charset="0"/>
              </a:rPr>
              <a:t>“I’ve found it more successful to use a holistic, team approach to help people benefit from hearing aids.”</a:t>
            </a:r>
          </a:p>
          <a:p>
            <a:pPr eaLnBrk="1" hangingPunct="1">
              <a:spcBef>
                <a:spcPct val="50000"/>
              </a:spcBef>
              <a:buFontTx/>
              <a:buChar char="•"/>
            </a:pPr>
            <a:r>
              <a:rPr lang="en-US" dirty="0">
                <a:cs typeface="Times New Roman" pitchFamily="18" charset="0"/>
              </a:rPr>
              <a:t>“I can take care of your ears, and another person can take of your emotions; we’ll cover all bases.”  </a:t>
            </a:r>
            <a:endParaRPr lang="en-US" dirty="0"/>
          </a:p>
          <a:p>
            <a:pPr eaLnBrk="1" hangingPunct="1">
              <a:spcBef>
                <a:spcPct val="50000"/>
              </a:spcBef>
            </a:pPr>
            <a:endParaRPr lang="en-US" dirty="0"/>
          </a:p>
        </p:txBody>
      </p:sp>
    </p:spTree>
    <p:extLst>
      <p:ext uri="{BB962C8B-B14F-4D97-AF65-F5344CB8AC3E}">
        <p14:creationId xmlns:p14="http://schemas.microsoft.com/office/powerpoint/2010/main" val="7877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62000" y="2895600"/>
            <a:ext cx="7613017"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900"/>
              </a:spcBef>
              <a:spcAft>
                <a:spcPts val="900"/>
              </a:spcAft>
            </a:pPr>
            <a:r>
              <a:rPr lang="en-US" sz="2800" dirty="0" smtClean="0">
                <a:solidFill>
                  <a:srgbClr val="C00000"/>
                </a:solidFill>
              </a:rPr>
              <a:t>“‘</a:t>
            </a:r>
            <a:r>
              <a:rPr lang="en-US" sz="2800" dirty="0">
                <a:solidFill>
                  <a:srgbClr val="C00000"/>
                </a:solidFill>
              </a:rPr>
              <a:t>You didn’t hear that?’” the audiologist asked during a hearing exam.</a:t>
            </a:r>
            <a:r>
              <a:rPr lang="en-US" sz="2800" b="1" dirty="0">
                <a:solidFill>
                  <a:srgbClr val="C00000"/>
                </a:solidFill>
              </a:rPr>
              <a:t> </a:t>
            </a:r>
            <a:endParaRPr lang="en-US" sz="2800" b="1" dirty="0" smtClean="0">
              <a:solidFill>
                <a:srgbClr val="C00000"/>
              </a:solidFill>
            </a:endParaRPr>
          </a:p>
          <a:p>
            <a:pPr>
              <a:spcBef>
                <a:spcPts val="900"/>
              </a:spcBef>
              <a:spcAft>
                <a:spcPts val="900"/>
              </a:spcAft>
            </a:pPr>
            <a:r>
              <a:rPr lang="en-US" sz="2800" dirty="0" smtClean="0">
                <a:solidFill>
                  <a:srgbClr val="C00000"/>
                </a:solidFill>
              </a:rPr>
              <a:t>“</a:t>
            </a:r>
            <a:r>
              <a:rPr lang="en-US" sz="2800" dirty="0">
                <a:solidFill>
                  <a:srgbClr val="C00000"/>
                </a:solidFill>
              </a:rPr>
              <a:t>I’ll never forget when she said that to me, even though it was 25 years ago.”</a:t>
            </a:r>
          </a:p>
        </p:txBody>
      </p:sp>
      <p:pic>
        <p:nvPicPr>
          <p:cNvPr id="43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62000"/>
            <a:ext cx="1309687"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812778"/>
      </p:ext>
    </p:extLst>
  </p:cSld>
  <p:clrMapOvr>
    <a:masterClrMapping/>
  </p:clrMapOvr>
  <p:transition spd="slow"/>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914400" y="2981325"/>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dirty="0">
                <a:cs typeface="Times New Roman" pitchFamily="18" charset="0"/>
              </a:rPr>
              <a:t>	“I’ve known Dr. Smith for over 20 years.  She’s nice, maybe about 50-years old, been practicing psychology for over 30 years.  I think she also collects antiques.  She has a dry sense of humor.  I think you’ll like her.”</a:t>
            </a:r>
          </a:p>
        </p:txBody>
      </p:sp>
      <p:sp>
        <p:nvSpPr>
          <p:cNvPr id="70659" name="Text Box 3"/>
          <p:cNvSpPr txBox="1">
            <a:spLocks noChangeArrowheads="1"/>
          </p:cNvSpPr>
          <p:nvPr/>
        </p:nvSpPr>
        <p:spPr bwMode="auto">
          <a:xfrm>
            <a:off x="609600" y="427038"/>
            <a:ext cx="82296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marL="0" indent="0" eaLnBrk="1" hangingPunct="1">
              <a:spcBef>
                <a:spcPct val="50000"/>
              </a:spcBef>
              <a:defRPr/>
            </a:pPr>
            <a:r>
              <a:rPr lang="en-US" sz="3200" dirty="0" smtClean="0">
                <a:cs typeface="Times New Roman" pitchFamily="18" charset="0"/>
              </a:rPr>
              <a:t>4.  Humanize the mental health professional</a:t>
            </a:r>
          </a:p>
          <a:p>
            <a:pPr marL="0" indent="0" eaLnBrk="1" hangingPunct="1">
              <a:spcBef>
                <a:spcPct val="50000"/>
              </a:spcBef>
              <a:defRPr/>
            </a:pPr>
            <a:endParaRPr lang="en-US" sz="2800" dirty="0" smtClean="0">
              <a:cs typeface="Times New Roman" pitchFamily="18" charset="0"/>
            </a:endParaRPr>
          </a:p>
          <a:p>
            <a:pPr marL="0" indent="0" eaLnBrk="1" hangingPunct="1">
              <a:spcBef>
                <a:spcPct val="50000"/>
              </a:spcBef>
              <a:defRPr/>
            </a:pPr>
            <a:r>
              <a:rPr lang="en-US" sz="2800" dirty="0" smtClean="0">
                <a:cs typeface="Times New Roman" pitchFamily="18" charset="0"/>
              </a:rPr>
              <a:t>For example:</a:t>
            </a:r>
          </a:p>
          <a:p>
            <a:pPr eaLnBrk="1" hangingPunct="1">
              <a:spcBef>
                <a:spcPct val="50000"/>
              </a:spcBef>
              <a:buFontTx/>
              <a:buAutoNum type="arabicPeriod" startAt="4"/>
              <a:defRPr/>
            </a:pPr>
            <a:endParaRPr lang="en-US" sz="2800" dirty="0" smtClean="0">
              <a:cs typeface="Times New Roman" pitchFamily="18" charset="0"/>
            </a:endParaRPr>
          </a:p>
        </p:txBody>
      </p:sp>
    </p:spTree>
    <p:extLst>
      <p:ext uri="{BB962C8B-B14F-4D97-AF65-F5344CB8AC3E}">
        <p14:creationId xmlns:p14="http://schemas.microsoft.com/office/powerpoint/2010/main" val="105564437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457200" y="381000"/>
            <a:ext cx="8305800" cy="2462213"/>
          </a:xfrm>
          <a:prstGeom prst="rect">
            <a:avLst/>
          </a:prstGeom>
          <a:noFill/>
          <a:ln w="9525">
            <a:noFill/>
            <a:miter lim="800000"/>
            <a:headEnd/>
            <a:tailEnd/>
          </a:ln>
          <a:effectLst/>
        </p:spPr>
        <p:txBody>
          <a:bodyPr>
            <a:spAutoFit/>
          </a:bodyPr>
          <a:lstStyle/>
          <a:p>
            <a:pPr marL="625475" indent="-625475">
              <a:spcBef>
                <a:spcPct val="50000"/>
              </a:spcBef>
              <a:buFontTx/>
              <a:buAutoNum type="arabicPeriod" startAt="5"/>
              <a:defRPr/>
            </a:pPr>
            <a:r>
              <a:rPr lang="en-US" sz="3200" dirty="0">
                <a:latin typeface="Arial" charset="0"/>
                <a:cs typeface="Times New Roman" pitchFamily="18" charset="0"/>
              </a:rPr>
              <a:t>Ask permission to telephone the mental health professional in front of the patient</a:t>
            </a:r>
          </a:p>
          <a:p>
            <a:pPr marL="1081088" indent="-1081088">
              <a:spcBef>
                <a:spcPct val="50000"/>
              </a:spcBef>
              <a:buFontTx/>
              <a:buAutoNum type="arabicPeriod" startAt="5"/>
              <a:defRPr/>
            </a:pPr>
            <a:endParaRPr lang="en-US" sz="3200" dirty="0">
              <a:latin typeface="Arial" charset="0"/>
              <a:cs typeface="Arial" charset="0"/>
            </a:endParaRPr>
          </a:p>
          <a:p>
            <a:pPr marL="1081088" indent="-1081088">
              <a:spcBef>
                <a:spcPct val="50000"/>
              </a:spcBef>
              <a:defRPr/>
            </a:pPr>
            <a:r>
              <a:rPr lang="en-US" sz="2800" dirty="0">
                <a:latin typeface="Arial" charset="0"/>
                <a:cs typeface="Arial" charset="0"/>
              </a:rPr>
              <a:t>For example:</a:t>
            </a:r>
          </a:p>
        </p:txBody>
      </p:sp>
      <p:sp>
        <p:nvSpPr>
          <p:cNvPr id="101379" name="Text Box 3"/>
          <p:cNvSpPr txBox="1">
            <a:spLocks noChangeArrowheads="1"/>
          </p:cNvSpPr>
          <p:nvPr/>
        </p:nvSpPr>
        <p:spPr bwMode="auto">
          <a:xfrm>
            <a:off x="990600" y="3352800"/>
            <a:ext cx="7772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dirty="0">
                <a:cs typeface="Times New Roman" pitchFamily="18" charset="0"/>
              </a:rPr>
              <a:t>“Is it okay if I call Dr. Jones now to give her a heads up that you’ll be calling?”</a:t>
            </a:r>
            <a:endParaRPr lang="en-US" dirty="0">
              <a:latin typeface="Courier New" pitchFamily="49" charset="0"/>
              <a:cs typeface="Courier New" pitchFamily="49" charset="0"/>
            </a:endParaRPr>
          </a:p>
          <a:p>
            <a:pPr eaLnBrk="1" hangingPunct="1">
              <a:spcBef>
                <a:spcPct val="50000"/>
              </a:spcBef>
            </a:pPr>
            <a:endParaRPr lang="en-US" dirty="0"/>
          </a:p>
        </p:txBody>
      </p:sp>
    </p:spTree>
    <p:extLst>
      <p:ext uri="{BB962C8B-B14F-4D97-AF65-F5344CB8AC3E}">
        <p14:creationId xmlns:p14="http://schemas.microsoft.com/office/powerpoint/2010/main" val="77204329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609600" y="609600"/>
            <a:ext cx="7924800" cy="1066800"/>
          </a:xfrm>
          <a:prstGeom prst="rect">
            <a:avLst/>
          </a:prstGeom>
          <a:noFill/>
          <a:ln w="9525">
            <a:noFill/>
            <a:miter lim="800000"/>
            <a:headEnd/>
            <a:tailEnd/>
          </a:ln>
          <a:effectLst/>
        </p:spPr>
        <p:txBody>
          <a:bodyPr>
            <a:spAutoFit/>
          </a:bodyPr>
          <a:lstStyle/>
          <a:p>
            <a:pPr>
              <a:spcBef>
                <a:spcPct val="50000"/>
              </a:spcBef>
              <a:defRPr/>
            </a:pPr>
            <a:r>
              <a:rPr lang="en-US" sz="3200" dirty="0">
                <a:latin typeface="Arial" charset="0"/>
                <a:cs typeface="Times New Roman" pitchFamily="18" charset="0"/>
              </a:rPr>
              <a:t>6.</a:t>
            </a:r>
            <a:r>
              <a:rPr lang="en-US" sz="3200" dirty="0">
                <a:solidFill>
                  <a:srgbClr val="FFFFFF"/>
                </a:solidFill>
                <a:latin typeface="Arial" charset="0"/>
                <a:cs typeface="Times New Roman" pitchFamily="18" charset="0"/>
              </a:rPr>
              <a:t>  </a:t>
            </a:r>
            <a:r>
              <a:rPr lang="en-US" sz="3200" dirty="0">
                <a:latin typeface="Arial" charset="0"/>
                <a:cs typeface="Times New Roman" pitchFamily="18" charset="0"/>
              </a:rPr>
              <a:t>Ask the patient about the status of the referral appointment</a:t>
            </a:r>
            <a:r>
              <a:rPr lang="en-US" dirty="0">
                <a:solidFill>
                  <a:srgbClr val="FFFFFF"/>
                </a:solidFill>
                <a:latin typeface="Arial" charset="0"/>
                <a:cs typeface="Arial" charset="0"/>
              </a:rPr>
              <a:t> </a:t>
            </a:r>
          </a:p>
        </p:txBody>
      </p:sp>
      <p:sp>
        <p:nvSpPr>
          <p:cNvPr id="102403" name="Text Box 3"/>
          <p:cNvSpPr txBox="1">
            <a:spLocks noChangeArrowheads="1"/>
          </p:cNvSpPr>
          <p:nvPr/>
        </p:nvSpPr>
        <p:spPr bwMode="auto">
          <a:xfrm>
            <a:off x="548640" y="2286000"/>
            <a:ext cx="80772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0" indent="-85725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dirty="0">
                <a:cs typeface="Times New Roman" pitchFamily="18" charset="0"/>
              </a:rPr>
              <a:t>If a patient did </a:t>
            </a:r>
            <a:r>
              <a:rPr lang="en-US" i="1" dirty="0">
                <a:cs typeface="Times New Roman" pitchFamily="18" charset="0"/>
              </a:rPr>
              <a:t>not</a:t>
            </a:r>
            <a:r>
              <a:rPr lang="en-US" dirty="0">
                <a:cs typeface="Times New Roman" pitchFamily="18" charset="0"/>
              </a:rPr>
              <a:t> follow through on contacting the therapist, an audiologist may ask:</a:t>
            </a:r>
          </a:p>
          <a:p>
            <a:pPr eaLnBrk="1" hangingPunct="1">
              <a:spcBef>
                <a:spcPct val="50000"/>
              </a:spcBef>
              <a:buFontTx/>
              <a:buChar char="•"/>
            </a:pPr>
            <a:r>
              <a:rPr lang="en-US" dirty="0">
                <a:cs typeface="Courier New" pitchFamily="49" charset="0"/>
              </a:rPr>
              <a:t>“Hey, this is not the kind of thing that points are taken off of your final grade.  But would you help me understand what you were thinking or feeling that may have made you not make the call?”  </a:t>
            </a:r>
          </a:p>
          <a:p>
            <a:pPr eaLnBrk="1" hangingPunct="1">
              <a:spcBef>
                <a:spcPct val="50000"/>
              </a:spcBef>
              <a:buFontTx/>
              <a:buChar char="•"/>
            </a:pPr>
            <a:r>
              <a:rPr lang="en-US" dirty="0">
                <a:solidFill>
                  <a:srgbClr val="C00000"/>
                </a:solidFill>
                <a:cs typeface="Courier New" pitchFamily="49" charset="0"/>
              </a:rPr>
              <a:t>“You know, this is easy for me to suggest.  I have the easy part.  Tell me how it feels for you?”</a:t>
            </a:r>
          </a:p>
          <a:p>
            <a:pPr eaLnBrk="1" hangingPunct="1">
              <a:spcBef>
                <a:spcPct val="50000"/>
              </a:spcBef>
              <a:buFontTx/>
              <a:buChar char="•"/>
            </a:pPr>
            <a:r>
              <a:rPr lang="en-US" dirty="0">
                <a:cs typeface="Courier New" pitchFamily="49" charset="0"/>
              </a:rPr>
              <a:t>“Is there any information or assurances about Dr. </a:t>
            </a:r>
            <a:r>
              <a:rPr lang="en-US" dirty="0" err="1">
                <a:cs typeface="Courier New" pitchFamily="49" charset="0"/>
              </a:rPr>
              <a:t>Shlomo</a:t>
            </a:r>
            <a:r>
              <a:rPr lang="en-US" dirty="0">
                <a:cs typeface="Courier New" pitchFamily="49" charset="0"/>
              </a:rPr>
              <a:t> that I can give you that would be helpful?”</a:t>
            </a:r>
            <a:endParaRPr lang="en-US" dirty="0">
              <a:latin typeface="Courier New" pitchFamily="49" charset="0"/>
              <a:cs typeface="Courier New" pitchFamily="49" charset="0"/>
            </a:endParaRPr>
          </a:p>
          <a:p>
            <a:pPr eaLnBrk="1" hangingPunct="1">
              <a:spcBef>
                <a:spcPct val="50000"/>
              </a:spcBef>
            </a:pPr>
            <a:endParaRPr lang="en-US" dirty="0"/>
          </a:p>
        </p:txBody>
      </p:sp>
    </p:spTree>
    <p:extLst>
      <p:ext uri="{BB962C8B-B14F-4D97-AF65-F5344CB8AC3E}">
        <p14:creationId xmlns:p14="http://schemas.microsoft.com/office/powerpoint/2010/main" val="99325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1447800"/>
            <a:ext cx="8595360" cy="3970318"/>
          </a:xfrm>
          <a:prstGeom prst="rect">
            <a:avLst/>
          </a:prstGeom>
        </p:spPr>
        <p:txBody>
          <a:bodyPr wrap="square">
            <a:spAutoFit/>
          </a:bodyPr>
          <a:lstStyle/>
          <a:p>
            <a:r>
              <a:rPr lang="en-US" sz="3200" i="1" dirty="0" smtClean="0"/>
              <a:t>  Traumatic </a:t>
            </a:r>
            <a:r>
              <a:rPr lang="en-US" sz="3200" i="1" dirty="0"/>
              <a:t>transference: </a:t>
            </a:r>
            <a:endParaRPr lang="en-US" sz="3200" i="1" dirty="0" smtClean="0"/>
          </a:p>
          <a:p>
            <a:endParaRPr lang="en-US" sz="3200" i="1" dirty="0" smtClean="0"/>
          </a:p>
          <a:p>
            <a:endParaRPr lang="en-US" i="1" dirty="0"/>
          </a:p>
          <a:p>
            <a:pPr marL="228600"/>
            <a:r>
              <a:rPr lang="en-US" sz="2400" i="1" dirty="0" smtClean="0"/>
              <a:t>W</a:t>
            </a:r>
            <a:r>
              <a:rPr lang="en-US" sz="2400" dirty="0" smtClean="0"/>
              <a:t>hen </a:t>
            </a:r>
            <a:r>
              <a:rPr lang="en-US" sz="2400" dirty="0"/>
              <a:t>someone has been traumatized </a:t>
            </a:r>
            <a:r>
              <a:rPr lang="en-US" sz="2400" dirty="0" smtClean="0"/>
              <a:t>(e.g., by HL) and </a:t>
            </a:r>
            <a:r>
              <a:rPr lang="en-US" sz="2400" dirty="0"/>
              <a:t>is later in a situation that reminds him/her of that </a:t>
            </a:r>
            <a:r>
              <a:rPr lang="en-US" sz="2400" dirty="0" smtClean="0"/>
              <a:t>trauma (</a:t>
            </a:r>
            <a:r>
              <a:rPr lang="en-US" sz="2400" dirty="0" err="1" smtClean="0"/>
              <a:t>e.g</a:t>
            </a:r>
            <a:r>
              <a:rPr lang="en-US" sz="2400" dirty="0" smtClean="0"/>
              <a:t>, </a:t>
            </a:r>
            <a:r>
              <a:rPr lang="en-US" sz="2400" dirty="0"/>
              <a:t>an </a:t>
            </a:r>
            <a:r>
              <a:rPr lang="en-US" sz="2400" dirty="0" err="1"/>
              <a:t>audiologic</a:t>
            </a:r>
            <a:r>
              <a:rPr lang="en-US" sz="2400" dirty="0"/>
              <a:t> </a:t>
            </a:r>
            <a:r>
              <a:rPr lang="en-US" sz="2400" dirty="0" err="1" smtClean="0"/>
              <a:t>appt</a:t>
            </a:r>
            <a:r>
              <a:rPr lang="en-US" sz="2400" dirty="0" smtClean="0"/>
              <a:t>).  </a:t>
            </a:r>
          </a:p>
          <a:p>
            <a:pPr marL="228600"/>
            <a:endParaRPr lang="en-US" sz="2400" dirty="0"/>
          </a:p>
          <a:p>
            <a:pPr marL="228600"/>
            <a:r>
              <a:rPr lang="en-US" sz="2400" dirty="0" smtClean="0"/>
              <a:t>One </a:t>
            </a:r>
            <a:r>
              <a:rPr lang="en-US" sz="2400" dirty="0"/>
              <a:t>transfers the emotions that were associated with an earlier trauma on to a present-day situation that is perceived as similar.  </a:t>
            </a:r>
          </a:p>
        </p:txBody>
      </p:sp>
    </p:spTree>
    <p:extLst>
      <p:ext uri="{BB962C8B-B14F-4D97-AF65-F5344CB8AC3E}">
        <p14:creationId xmlns:p14="http://schemas.microsoft.com/office/powerpoint/2010/main" val="54430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2362200" y="1127760"/>
            <a:ext cx="3962400" cy="1828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33CC"/>
              </a:solidFill>
              <a:latin typeface="+mj-lt"/>
            </a:endParaRPr>
          </a:p>
          <a:p>
            <a:pPr algn="ctr"/>
            <a:endParaRPr lang="en-US" dirty="0" smtClean="0">
              <a:solidFill>
                <a:srgbClr val="0033CC"/>
              </a:solidFill>
              <a:latin typeface="+mj-lt"/>
            </a:endParaRPr>
          </a:p>
          <a:p>
            <a:pPr algn="ctr"/>
            <a:r>
              <a:rPr lang="en-US" dirty="0" smtClean="0">
                <a:solidFill>
                  <a:srgbClr val="0033CC"/>
                </a:solidFill>
                <a:latin typeface="+mj-lt"/>
              </a:rPr>
              <a:t>“I’ll </a:t>
            </a:r>
            <a:r>
              <a:rPr lang="en-US" dirty="0">
                <a:solidFill>
                  <a:srgbClr val="0033CC"/>
                </a:solidFill>
                <a:latin typeface="+mj-lt"/>
              </a:rPr>
              <a:t>never forget when </a:t>
            </a:r>
            <a:r>
              <a:rPr lang="en-US" dirty="0" smtClean="0">
                <a:solidFill>
                  <a:srgbClr val="0033CC"/>
                </a:solidFill>
                <a:latin typeface="+mj-lt"/>
              </a:rPr>
              <a:t>my audiologist asked me that, </a:t>
            </a:r>
            <a:r>
              <a:rPr lang="en-US" dirty="0">
                <a:solidFill>
                  <a:srgbClr val="0033CC"/>
                </a:solidFill>
                <a:latin typeface="+mj-lt"/>
              </a:rPr>
              <a:t>even though it was 25 years ago.”</a:t>
            </a:r>
          </a:p>
          <a:p>
            <a:pPr algn="ctr"/>
            <a:endParaRPr lang="en-US" dirty="0"/>
          </a:p>
        </p:txBody>
      </p:sp>
      <p:sp>
        <p:nvSpPr>
          <p:cNvPr id="5" name="Oval Callout 4"/>
          <p:cNvSpPr/>
          <p:nvPr/>
        </p:nvSpPr>
        <p:spPr>
          <a:xfrm rot="852580">
            <a:off x="5017759" y="182879"/>
            <a:ext cx="3962400" cy="1828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j-lt"/>
                <a:cs typeface="Courier New" pitchFamily="49" charset="0"/>
              </a:rPr>
              <a:t>“Although he’s supportive, he probably thinks </a:t>
            </a:r>
            <a:r>
              <a:rPr lang="en-US" dirty="0">
                <a:solidFill>
                  <a:schemeClr val="tx1"/>
                </a:solidFill>
                <a:latin typeface="+mj-lt"/>
                <a:cs typeface="Courier New" pitchFamily="49" charset="0"/>
              </a:rPr>
              <a:t>I’m a basket case.” </a:t>
            </a:r>
            <a:endParaRPr lang="en-US" dirty="0">
              <a:solidFill>
                <a:schemeClr val="tx1"/>
              </a:solidFill>
            </a:endParaRPr>
          </a:p>
        </p:txBody>
      </p:sp>
      <p:sp>
        <p:nvSpPr>
          <p:cNvPr id="6" name="Oval Callout 5"/>
          <p:cNvSpPr/>
          <p:nvPr/>
        </p:nvSpPr>
        <p:spPr>
          <a:xfrm rot="20553843">
            <a:off x="-15240" y="152400"/>
            <a:ext cx="3962400" cy="1828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latin typeface="+mj-lt"/>
              </a:rPr>
              <a:t>“It’s a </a:t>
            </a:r>
            <a:r>
              <a:rPr lang="en-US" dirty="0">
                <a:solidFill>
                  <a:srgbClr val="C00000"/>
                </a:solidFill>
                <a:latin typeface="+mj-lt"/>
              </a:rPr>
              <a:t>hearing test, one for which I hopefully have studied </a:t>
            </a:r>
            <a:r>
              <a:rPr lang="en-US" dirty="0" smtClean="0">
                <a:solidFill>
                  <a:srgbClr val="C00000"/>
                </a:solidFill>
                <a:latin typeface="+mj-lt"/>
              </a:rPr>
              <a:t>properly.” </a:t>
            </a:r>
            <a:endParaRPr lang="en-US" dirty="0"/>
          </a:p>
        </p:txBody>
      </p:sp>
      <p:sp>
        <p:nvSpPr>
          <p:cNvPr id="7" name="Rectangle 6"/>
          <p:cNvSpPr/>
          <p:nvPr/>
        </p:nvSpPr>
        <p:spPr>
          <a:xfrm>
            <a:off x="457200" y="3124200"/>
            <a:ext cx="7924800" cy="1200329"/>
          </a:xfrm>
          <a:prstGeom prst="rect">
            <a:avLst/>
          </a:prstGeom>
        </p:spPr>
        <p:txBody>
          <a:bodyPr wrap="square">
            <a:spAutoFit/>
          </a:bodyPr>
          <a:lstStyle/>
          <a:p>
            <a:pPr algn="ctr"/>
            <a:r>
              <a:rPr lang="en-US" sz="3600" dirty="0" smtClean="0">
                <a:solidFill>
                  <a:srgbClr val="C00000"/>
                </a:solidFill>
              </a:rPr>
              <a:t>Traumatic transference often </a:t>
            </a:r>
          </a:p>
          <a:p>
            <a:pPr algn="ctr"/>
            <a:r>
              <a:rPr lang="en-US" sz="3600" dirty="0" smtClean="0">
                <a:solidFill>
                  <a:srgbClr val="C00000"/>
                </a:solidFill>
              </a:rPr>
              <a:t>causes shame </a:t>
            </a:r>
            <a:endParaRPr lang="en-US" sz="3600" dirty="0"/>
          </a:p>
        </p:txBody>
      </p:sp>
      <p:sp>
        <p:nvSpPr>
          <p:cNvPr id="8" name="TextBox 3"/>
          <p:cNvSpPr txBox="1">
            <a:spLocks noChangeArrowheads="1"/>
          </p:cNvSpPr>
          <p:nvPr/>
        </p:nvSpPr>
        <p:spPr bwMode="auto">
          <a:xfrm rot="554483">
            <a:off x="-11392" y="5627556"/>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2400" dirty="0" smtClean="0"/>
              <a:t>(Shame = metastasized guilt) </a:t>
            </a:r>
            <a:endParaRPr lang="en-US" sz="2400" dirty="0"/>
          </a:p>
        </p:txBody>
      </p:sp>
      <p:cxnSp>
        <p:nvCxnSpPr>
          <p:cNvPr id="11" name="Straight Arrow Connector 10"/>
          <p:cNvCxnSpPr>
            <a:stCxn id="8" idx="0"/>
          </p:cNvCxnSpPr>
          <p:nvPr/>
        </p:nvCxnSpPr>
        <p:spPr>
          <a:xfrm flipV="1">
            <a:off x="3759478" y="4461689"/>
            <a:ext cx="875883" cy="1168863"/>
          </a:xfrm>
          <a:prstGeom prst="straightConnector1">
            <a:avLst/>
          </a:prstGeom>
          <a:ln w="76200">
            <a:solidFill>
              <a:srgbClr val="FF66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8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ike\AppData\Local\Microsoft\Windows\Temporary Internet Files\Content.IE5\1O0N3BTZ\MC9003838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91180">
            <a:off x="484297" y="327449"/>
            <a:ext cx="1712976" cy="13621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00300" y="685356"/>
            <a:ext cx="4343400" cy="646331"/>
          </a:xfrm>
          <a:prstGeom prst="rect">
            <a:avLst/>
          </a:prstGeom>
        </p:spPr>
        <p:txBody>
          <a:bodyPr wrap="square">
            <a:spAutoFit/>
          </a:bodyPr>
          <a:lstStyle/>
          <a:p>
            <a:r>
              <a:rPr lang="en-US" sz="3600" dirty="0"/>
              <a:t>Lessen your power</a:t>
            </a:r>
          </a:p>
        </p:txBody>
      </p:sp>
      <p:sp>
        <p:nvSpPr>
          <p:cNvPr id="7" name="Rectangle 1"/>
          <p:cNvSpPr>
            <a:spLocks noChangeArrowheads="1"/>
          </p:cNvSpPr>
          <p:nvPr/>
        </p:nvSpPr>
        <p:spPr bwMode="auto">
          <a:xfrm>
            <a:off x="457200" y="1956083"/>
            <a:ext cx="762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smtClean="0">
                <a:solidFill>
                  <a:srgbClr val="000000"/>
                </a:solidFill>
              </a:rPr>
              <a:t>Adopt a one down position with respect to learning about how a person experiences HL</a:t>
            </a:r>
            <a:endParaRPr lang="en-US" sz="2400" dirty="0">
              <a:solidFill>
                <a:srgbClr val="000000"/>
              </a:solidFill>
            </a:endParaRPr>
          </a:p>
        </p:txBody>
      </p:sp>
      <p:sp>
        <p:nvSpPr>
          <p:cNvPr id="8" name="Line 4"/>
          <p:cNvSpPr>
            <a:spLocks noChangeShapeType="1"/>
          </p:cNvSpPr>
          <p:nvPr/>
        </p:nvSpPr>
        <p:spPr bwMode="auto">
          <a:xfrm>
            <a:off x="0" y="3240107"/>
            <a:ext cx="9144000" cy="0"/>
          </a:xfrm>
          <a:prstGeom prst="line">
            <a:avLst/>
          </a:prstGeom>
          <a:noFill/>
          <a:ln w="2540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2"/>
          <p:cNvSpPr txBox="1">
            <a:spLocks noChangeArrowheads="1"/>
          </p:cNvSpPr>
          <p:nvPr/>
        </p:nvSpPr>
        <p:spPr bwMode="auto">
          <a:xfrm>
            <a:off x="533400" y="3505200"/>
            <a:ext cx="80772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400" dirty="0">
                <a:solidFill>
                  <a:srgbClr val="C00000"/>
                </a:solidFill>
                <a:latin typeface="Times New Roman" pitchFamily="18" charset="0"/>
                <a:cs typeface="Times New Roman" pitchFamily="18" charset="0"/>
              </a:rPr>
              <a:t>“How do you listen when you want to discover another person’s inner world, as opposed to figuring out where someone falls on your map of the world?… I strive to work from a . . position of not knowing…defined as something I’m genuinely curious about, so in that sense it’s a real question, something I don’t know the answer to.” </a:t>
            </a:r>
          </a:p>
          <a:p>
            <a:pPr eaLnBrk="1" hangingPunct="1">
              <a:spcBef>
                <a:spcPct val="50000"/>
              </a:spcBef>
            </a:pPr>
            <a:r>
              <a:rPr lang="en-US" sz="2400" dirty="0">
                <a:solidFill>
                  <a:srgbClr val="00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Carol Gilligan</a:t>
            </a:r>
          </a:p>
        </p:txBody>
      </p:sp>
    </p:spTree>
    <p:extLst>
      <p:ext uri="{BB962C8B-B14F-4D97-AF65-F5344CB8AC3E}">
        <p14:creationId xmlns:p14="http://schemas.microsoft.com/office/powerpoint/2010/main" val="353934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75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990600" y="2257109"/>
            <a:ext cx="80010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0838" indent="-350838"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ts val="300"/>
              </a:spcBef>
              <a:spcAft>
                <a:spcPts val="300"/>
              </a:spcAft>
            </a:pPr>
            <a:r>
              <a:rPr lang="en-US" sz="2400" dirty="0"/>
              <a:t>You’re missing </a:t>
            </a:r>
            <a:r>
              <a:rPr lang="en-US" sz="2400" dirty="0" err="1"/>
              <a:t>appts</a:t>
            </a:r>
            <a:r>
              <a:rPr lang="en-US" sz="2400" dirty="0"/>
              <a:t> because you’re angry with me.</a:t>
            </a:r>
          </a:p>
          <a:p>
            <a:pPr eaLnBrk="1" hangingPunct="1">
              <a:spcBef>
                <a:spcPts val="300"/>
              </a:spcBef>
              <a:spcAft>
                <a:spcPts val="300"/>
              </a:spcAft>
            </a:pPr>
            <a:r>
              <a:rPr lang="en-US" sz="2400" dirty="0">
                <a:solidFill>
                  <a:srgbClr val="C00000"/>
                </a:solidFill>
              </a:rPr>
              <a:t>You need to use your HA.</a:t>
            </a:r>
          </a:p>
          <a:p>
            <a:pPr eaLnBrk="1" hangingPunct="1">
              <a:spcBef>
                <a:spcPts val="300"/>
              </a:spcBef>
              <a:spcAft>
                <a:spcPts val="300"/>
              </a:spcAft>
            </a:pPr>
            <a:r>
              <a:rPr lang="en-US" sz="2400" dirty="0"/>
              <a:t>You have unresolved feelings about your mother.</a:t>
            </a:r>
          </a:p>
          <a:p>
            <a:pPr eaLnBrk="1" hangingPunct="1">
              <a:spcBef>
                <a:spcPts val="300"/>
              </a:spcBef>
              <a:spcAft>
                <a:spcPts val="300"/>
              </a:spcAft>
            </a:pPr>
            <a:r>
              <a:rPr lang="en-US" sz="2400" dirty="0">
                <a:solidFill>
                  <a:srgbClr val="C00000"/>
                </a:solidFill>
              </a:rPr>
              <a:t>Your mother has unresolved feelings about you.</a:t>
            </a:r>
          </a:p>
          <a:p>
            <a:pPr eaLnBrk="1" hangingPunct="1">
              <a:spcBef>
                <a:spcPts val="300"/>
              </a:spcBef>
              <a:spcAft>
                <a:spcPts val="300"/>
              </a:spcAft>
            </a:pPr>
            <a:r>
              <a:rPr lang="en-US" sz="2400" dirty="0"/>
              <a:t>Too much sugar isn’t good for you.</a:t>
            </a:r>
          </a:p>
          <a:p>
            <a:pPr eaLnBrk="1" hangingPunct="1">
              <a:spcBef>
                <a:spcPts val="300"/>
              </a:spcBef>
              <a:spcAft>
                <a:spcPts val="300"/>
              </a:spcAft>
            </a:pPr>
            <a:r>
              <a:rPr lang="en-US" sz="2400" dirty="0">
                <a:solidFill>
                  <a:srgbClr val="C00000"/>
                </a:solidFill>
              </a:rPr>
              <a:t>Too little sugar isn’t good for you.</a:t>
            </a:r>
          </a:p>
          <a:p>
            <a:pPr eaLnBrk="1" hangingPunct="1">
              <a:spcBef>
                <a:spcPts val="300"/>
              </a:spcBef>
              <a:spcAft>
                <a:spcPts val="300"/>
              </a:spcAft>
            </a:pPr>
            <a:r>
              <a:rPr lang="en-US" sz="2400" dirty="0"/>
              <a:t>Too little sugar isn’t good for your mother (about whom you have unresolved issues).</a:t>
            </a:r>
          </a:p>
          <a:p>
            <a:pPr eaLnBrk="1" hangingPunct="1">
              <a:spcBef>
                <a:spcPts val="300"/>
              </a:spcBef>
              <a:spcAft>
                <a:spcPts val="300"/>
              </a:spcAft>
            </a:pPr>
            <a:r>
              <a:rPr lang="en-US" sz="2400" dirty="0">
                <a:solidFill>
                  <a:srgbClr val="C00000"/>
                </a:solidFill>
              </a:rPr>
              <a:t>Today is </a:t>
            </a:r>
            <a:r>
              <a:rPr lang="en-US" sz="2400" dirty="0" smtClean="0">
                <a:solidFill>
                  <a:srgbClr val="C00000"/>
                </a:solidFill>
              </a:rPr>
              <a:t>Friday, September 19, 2014.</a:t>
            </a:r>
            <a:endParaRPr lang="en-US" sz="2400" dirty="0">
              <a:solidFill>
                <a:srgbClr val="C00000"/>
              </a:solidFill>
            </a:endParaRPr>
          </a:p>
        </p:txBody>
      </p:sp>
      <p:cxnSp>
        <p:nvCxnSpPr>
          <p:cNvPr id="5" name="Straight Connector 4"/>
          <p:cNvCxnSpPr/>
          <p:nvPr/>
        </p:nvCxnSpPr>
        <p:spPr>
          <a:xfrm>
            <a:off x="1112838" y="2362200"/>
            <a:ext cx="5592762" cy="373380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1112838" y="2257109"/>
            <a:ext cx="5592762" cy="3938904"/>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32773" name="TextBox 13"/>
          <p:cNvSpPr txBox="1">
            <a:spLocks noChangeArrowheads="1"/>
          </p:cNvSpPr>
          <p:nvPr/>
        </p:nvSpPr>
        <p:spPr bwMode="auto">
          <a:xfrm>
            <a:off x="631825" y="914400"/>
            <a:ext cx="7407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400" b="1" dirty="0">
                <a:solidFill>
                  <a:schemeClr val="bg1"/>
                </a:solidFill>
              </a:rPr>
              <a:t>The following sentences, although perhaps true, are </a:t>
            </a:r>
            <a:r>
              <a:rPr lang="en-US" sz="2400" b="1" u="sng" dirty="0">
                <a:solidFill>
                  <a:schemeClr val="bg1"/>
                </a:solidFill>
              </a:rPr>
              <a:t>NOT</a:t>
            </a:r>
            <a:r>
              <a:rPr lang="en-US" sz="2400" b="1" dirty="0">
                <a:solidFill>
                  <a:schemeClr val="bg1"/>
                </a:solidFill>
              </a:rPr>
              <a:t> from a one down position</a:t>
            </a:r>
          </a:p>
        </p:txBody>
      </p:sp>
    </p:spTree>
    <p:extLst>
      <p:ext uri="{BB962C8B-B14F-4D97-AF65-F5344CB8AC3E}">
        <p14:creationId xmlns:p14="http://schemas.microsoft.com/office/powerpoint/2010/main" val="266041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685800" y="3048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4000" b="1" dirty="0" err="1">
                <a:solidFill>
                  <a:schemeClr val="bg1"/>
                </a:solidFill>
              </a:rPr>
              <a:t>Eg</a:t>
            </a:r>
            <a:r>
              <a:rPr lang="en-US" sz="4000" b="1" dirty="0">
                <a:solidFill>
                  <a:schemeClr val="bg1"/>
                </a:solidFill>
              </a:rPr>
              <a:t> of One down position</a:t>
            </a:r>
          </a:p>
        </p:txBody>
      </p:sp>
      <p:sp>
        <p:nvSpPr>
          <p:cNvPr id="3" name="Rectangle 2"/>
          <p:cNvSpPr>
            <a:spLocks noChangeArrowheads="1"/>
          </p:cNvSpPr>
          <p:nvPr/>
        </p:nvSpPr>
        <p:spPr bwMode="auto">
          <a:xfrm>
            <a:off x="517523" y="1143000"/>
            <a:ext cx="847407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spcAft>
                <a:spcPts val="600"/>
              </a:spcAft>
            </a:pPr>
            <a:r>
              <a:rPr lang="en-US" dirty="0"/>
              <a:t>Do you think you may be missing </a:t>
            </a:r>
            <a:r>
              <a:rPr lang="en-US" dirty="0" err="1"/>
              <a:t>appts</a:t>
            </a:r>
            <a:r>
              <a:rPr lang="en-US" dirty="0"/>
              <a:t> because you’re angry with me</a:t>
            </a:r>
            <a:r>
              <a:rPr lang="en-US" sz="3200" b="1" dirty="0">
                <a:solidFill>
                  <a:srgbClr val="FF0000"/>
                </a:solidFill>
              </a:rPr>
              <a:t>?</a:t>
            </a:r>
            <a:endParaRPr lang="en-US" b="1" dirty="0"/>
          </a:p>
          <a:p>
            <a:pPr>
              <a:spcBef>
                <a:spcPts val="600"/>
              </a:spcBef>
              <a:spcAft>
                <a:spcPts val="600"/>
              </a:spcAft>
            </a:pPr>
            <a:r>
              <a:rPr lang="en-US" dirty="0"/>
              <a:t>What do you think will happen if  you don’t use HA</a:t>
            </a:r>
            <a:r>
              <a:rPr lang="en-US" sz="3200" b="1" dirty="0">
                <a:solidFill>
                  <a:srgbClr val="FF0000"/>
                </a:solidFill>
              </a:rPr>
              <a:t>?</a:t>
            </a:r>
            <a:endParaRPr lang="en-US" b="1" dirty="0"/>
          </a:p>
          <a:p>
            <a:pPr>
              <a:spcBef>
                <a:spcPts val="600"/>
              </a:spcBef>
              <a:spcAft>
                <a:spcPts val="600"/>
              </a:spcAft>
            </a:pPr>
            <a:r>
              <a:rPr lang="en-US" dirty="0"/>
              <a:t>Do you think </a:t>
            </a:r>
            <a:r>
              <a:rPr lang="en-US" dirty="0" smtClean="0"/>
              <a:t>you </a:t>
            </a:r>
            <a:r>
              <a:rPr lang="en-US" dirty="0"/>
              <a:t>have unresolved feelings about your mother</a:t>
            </a:r>
            <a:r>
              <a:rPr lang="en-US" sz="3200" b="1" dirty="0">
                <a:solidFill>
                  <a:srgbClr val="FF0000"/>
                </a:solidFill>
              </a:rPr>
              <a:t>?</a:t>
            </a:r>
            <a:endParaRPr lang="en-US" sz="2400" b="1" dirty="0"/>
          </a:p>
          <a:p>
            <a:pPr>
              <a:spcBef>
                <a:spcPts val="600"/>
              </a:spcBef>
              <a:spcAft>
                <a:spcPts val="600"/>
              </a:spcAft>
            </a:pPr>
            <a:r>
              <a:rPr lang="en-US" dirty="0"/>
              <a:t>Do you think </a:t>
            </a:r>
            <a:r>
              <a:rPr lang="en-US" dirty="0" smtClean="0"/>
              <a:t>your </a:t>
            </a:r>
            <a:r>
              <a:rPr lang="en-US" dirty="0"/>
              <a:t>mother has unresolved feelings about you</a:t>
            </a:r>
            <a:r>
              <a:rPr lang="en-US" sz="3200" b="1" dirty="0">
                <a:solidFill>
                  <a:srgbClr val="FF0000"/>
                </a:solidFill>
              </a:rPr>
              <a:t>?</a:t>
            </a:r>
            <a:endParaRPr lang="en-US" sz="2800" b="1" dirty="0">
              <a:solidFill>
                <a:srgbClr val="FF0000"/>
              </a:solidFill>
            </a:endParaRPr>
          </a:p>
          <a:p>
            <a:pPr>
              <a:spcBef>
                <a:spcPts val="600"/>
              </a:spcBef>
              <a:spcAft>
                <a:spcPts val="600"/>
              </a:spcAft>
            </a:pPr>
            <a:r>
              <a:rPr lang="en-US" dirty="0"/>
              <a:t>What have you read about the effects of too much sugar</a:t>
            </a:r>
            <a:r>
              <a:rPr lang="en-US" sz="3200" b="1" dirty="0">
                <a:solidFill>
                  <a:srgbClr val="FF0000"/>
                </a:solidFill>
              </a:rPr>
              <a:t>?</a:t>
            </a:r>
            <a:endParaRPr lang="en-US" sz="2400" b="1" dirty="0">
              <a:solidFill>
                <a:srgbClr val="FF0000"/>
              </a:solidFill>
            </a:endParaRPr>
          </a:p>
          <a:p>
            <a:pPr>
              <a:spcBef>
                <a:spcPts val="600"/>
              </a:spcBef>
              <a:spcAft>
                <a:spcPts val="600"/>
              </a:spcAft>
            </a:pPr>
            <a:r>
              <a:rPr lang="en-US" dirty="0"/>
              <a:t>What do you know about the effects of too little sugar</a:t>
            </a:r>
            <a:r>
              <a:rPr lang="en-US" sz="3200" b="1" dirty="0">
                <a:solidFill>
                  <a:srgbClr val="FF0000"/>
                </a:solidFill>
              </a:rPr>
              <a:t>?</a:t>
            </a:r>
            <a:r>
              <a:rPr lang="en-US" dirty="0"/>
              <a:t> </a:t>
            </a:r>
          </a:p>
          <a:p>
            <a:pPr>
              <a:spcBef>
                <a:spcPts val="600"/>
              </a:spcBef>
              <a:spcAft>
                <a:spcPts val="600"/>
              </a:spcAft>
            </a:pPr>
            <a:r>
              <a:rPr lang="en-US" dirty="0"/>
              <a:t>Any thoughts about the effects of too little sugar on your mother</a:t>
            </a:r>
            <a:r>
              <a:rPr lang="en-US" sz="3200" b="1" dirty="0">
                <a:solidFill>
                  <a:srgbClr val="FF0000"/>
                </a:solidFill>
              </a:rPr>
              <a:t>?</a:t>
            </a:r>
          </a:p>
          <a:p>
            <a:pPr>
              <a:spcBef>
                <a:spcPts val="600"/>
              </a:spcBef>
              <a:spcAft>
                <a:spcPts val="600"/>
              </a:spcAft>
            </a:pPr>
            <a:r>
              <a:rPr lang="en-US" dirty="0" smtClean="0"/>
              <a:t>Is today Friday</a:t>
            </a:r>
            <a:r>
              <a:rPr lang="en-US" dirty="0"/>
              <a:t>, September 19</a:t>
            </a:r>
            <a:r>
              <a:rPr lang="en-US" dirty="0" smtClean="0"/>
              <a:t>, 2014</a:t>
            </a:r>
            <a:r>
              <a:rPr lang="en-US" sz="32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1306069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26"/>
          <p:cNvSpPr txBox="1">
            <a:spLocks noChangeArrowheads="1"/>
          </p:cNvSpPr>
          <p:nvPr/>
        </p:nvSpPr>
        <p:spPr bwMode="auto">
          <a:xfrm>
            <a:off x="502920" y="838200"/>
            <a:ext cx="7772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marL="0" indent="0" eaLnBrk="1" hangingPunct="1">
              <a:spcBef>
                <a:spcPct val="50000"/>
              </a:spcBef>
            </a:pPr>
            <a:r>
              <a:rPr lang="en-US" sz="2800" i="1" dirty="0" smtClean="0"/>
              <a:t>Relational </a:t>
            </a:r>
            <a:r>
              <a:rPr lang="en-US" sz="2800" i="1" dirty="0"/>
              <a:t>stance</a:t>
            </a:r>
            <a:r>
              <a:rPr lang="en-US" sz="2400" dirty="0"/>
              <a:t>: </a:t>
            </a:r>
            <a:endParaRPr lang="en-US" sz="2400" dirty="0" smtClean="0"/>
          </a:p>
          <a:p>
            <a:pPr marL="0" indent="0" eaLnBrk="1" hangingPunct="1">
              <a:spcBef>
                <a:spcPct val="50000"/>
              </a:spcBef>
            </a:pPr>
            <a:r>
              <a:rPr lang="en-US" sz="2400" dirty="0" smtClean="0"/>
              <a:t>The </a:t>
            </a:r>
            <a:r>
              <a:rPr lang="en-US" sz="2400" dirty="0">
                <a:cs typeface="Times New Roman" pitchFamily="18" charset="0"/>
              </a:rPr>
              <a:t>way in which we approach patients, how we position </a:t>
            </a:r>
            <a:r>
              <a:rPr lang="en-US" sz="2400" dirty="0" smtClean="0">
                <a:cs typeface="Times New Roman" pitchFamily="18" charset="0"/>
              </a:rPr>
              <a:t>ourselves</a:t>
            </a:r>
            <a:endParaRPr lang="en-US" sz="2400" dirty="0">
              <a:solidFill>
                <a:srgbClr val="FFFFFF"/>
              </a:solidFill>
              <a:cs typeface="Times New Roman" pitchFamily="18" charset="0"/>
            </a:endParaRPr>
          </a:p>
        </p:txBody>
      </p:sp>
      <p:sp>
        <p:nvSpPr>
          <p:cNvPr id="4" name="TextBox 3"/>
          <p:cNvSpPr txBox="1"/>
          <p:nvPr/>
        </p:nvSpPr>
        <p:spPr>
          <a:xfrm>
            <a:off x="502920" y="3352800"/>
            <a:ext cx="7924800" cy="2677656"/>
          </a:xfrm>
          <a:prstGeom prst="rect">
            <a:avLst/>
          </a:prstGeom>
          <a:noFill/>
        </p:spPr>
        <p:txBody>
          <a:bodyPr>
            <a:spAutoFit/>
          </a:bodyPr>
          <a:lstStyle/>
          <a:p>
            <a:pPr>
              <a:defRPr/>
            </a:pPr>
            <a:r>
              <a:rPr lang="en-US" sz="2400" u="sng" dirty="0">
                <a:latin typeface="+mj-lt"/>
              </a:rPr>
              <a:t>Expert/information provider</a:t>
            </a:r>
            <a:r>
              <a:rPr lang="en-US" sz="2400" dirty="0">
                <a:latin typeface="+mj-lt"/>
              </a:rPr>
              <a:t>: This is the focus of most medical/allied medical training.  “Parent to child</a:t>
            </a:r>
            <a:r>
              <a:rPr lang="en-US" sz="2400" dirty="0" smtClean="0">
                <a:latin typeface="+mj-lt"/>
              </a:rPr>
              <a:t>”</a:t>
            </a:r>
            <a:r>
              <a:rPr lang="en-US" sz="2400" u="sng" dirty="0"/>
              <a:t> </a:t>
            </a:r>
            <a:endParaRPr lang="en-US" sz="2400" u="sng" dirty="0" smtClean="0"/>
          </a:p>
          <a:p>
            <a:pPr>
              <a:defRPr/>
            </a:pPr>
            <a:endParaRPr lang="en-US" sz="2400" u="sng" dirty="0">
              <a:solidFill>
                <a:srgbClr val="FF0000"/>
              </a:solidFill>
            </a:endParaRPr>
          </a:p>
          <a:p>
            <a:pPr>
              <a:defRPr/>
            </a:pPr>
            <a:r>
              <a:rPr lang="en-US" sz="2400" u="sng" dirty="0" smtClean="0">
                <a:solidFill>
                  <a:srgbClr val="C00000"/>
                </a:solidFill>
              </a:rPr>
              <a:t>Appreciative </a:t>
            </a:r>
            <a:r>
              <a:rPr lang="en-US" sz="2400" u="sng" dirty="0">
                <a:solidFill>
                  <a:srgbClr val="C00000"/>
                </a:solidFill>
              </a:rPr>
              <a:t>Ally:</a:t>
            </a:r>
            <a:r>
              <a:rPr lang="en-US" sz="2400" dirty="0">
                <a:solidFill>
                  <a:srgbClr val="C00000"/>
                </a:solidFill>
              </a:rPr>
              <a:t>  Respectful curiosity or collaborative inquiry.  “Adult to adult.”  Provides info and expertise prn, depending on </a:t>
            </a:r>
            <a:r>
              <a:rPr lang="en-US" sz="2400" dirty="0" err="1">
                <a:solidFill>
                  <a:srgbClr val="C00000"/>
                </a:solidFill>
              </a:rPr>
              <a:t>pt’s</a:t>
            </a:r>
            <a:r>
              <a:rPr lang="en-US" sz="2400" dirty="0">
                <a:solidFill>
                  <a:srgbClr val="C00000"/>
                </a:solidFill>
              </a:rPr>
              <a:t> stage of readiness to change</a:t>
            </a:r>
          </a:p>
          <a:p>
            <a:pPr>
              <a:defRPr/>
            </a:pPr>
            <a:endParaRPr lang="en-US" sz="2400" dirty="0">
              <a:latin typeface="+mj-lt"/>
            </a:endParaRPr>
          </a:p>
        </p:txBody>
      </p:sp>
      <p:cxnSp>
        <p:nvCxnSpPr>
          <p:cNvPr id="3" name="Straight Connector 2"/>
          <p:cNvCxnSpPr/>
          <p:nvPr/>
        </p:nvCxnSpPr>
        <p:spPr>
          <a:xfrm flipV="1">
            <a:off x="-30480" y="2552700"/>
            <a:ext cx="9174480" cy="38100"/>
          </a:xfrm>
          <a:prstGeom prst="line">
            <a:avLst/>
          </a:prstGeom>
          <a:ln w="57150">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597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1350824"/>
            <a:ext cx="8107680" cy="4154984"/>
          </a:xfrm>
          <a:prstGeom prst="rect">
            <a:avLst/>
          </a:prstGeom>
          <a:noFill/>
        </p:spPr>
        <p:txBody>
          <a:bodyPr wrap="square" rtlCol="0">
            <a:spAutoFit/>
          </a:bodyPr>
          <a:lstStyle/>
          <a:p>
            <a:pPr marL="517525" indent="-517525">
              <a:buFont typeface="Wingdings" panose="05000000000000000000" pitchFamily="2" charset="2"/>
              <a:buChar char="q"/>
            </a:pPr>
            <a:r>
              <a:rPr lang="en-US" sz="2400" dirty="0" smtClean="0">
                <a:solidFill>
                  <a:srgbClr val="C00000"/>
                </a:solidFill>
              </a:rPr>
              <a:t>Would you help me understand how it feels to come to my office for a hearing test?</a:t>
            </a:r>
          </a:p>
          <a:p>
            <a:pPr marL="517525" indent="-517525">
              <a:buFont typeface="Wingdings" panose="05000000000000000000" pitchFamily="2" charset="2"/>
              <a:buChar char="q"/>
            </a:pPr>
            <a:endParaRPr lang="en-US" sz="2400" dirty="0"/>
          </a:p>
          <a:p>
            <a:pPr marL="517525" indent="-517525">
              <a:buFont typeface="Wingdings" panose="05000000000000000000" pitchFamily="2" charset="2"/>
              <a:buChar char="q"/>
            </a:pPr>
            <a:r>
              <a:rPr lang="en-US" sz="2400" dirty="0" smtClean="0"/>
              <a:t>Please help me understand how you experience your HL.</a:t>
            </a:r>
          </a:p>
          <a:p>
            <a:pPr marL="517525" indent="-517525">
              <a:buFont typeface="Wingdings" panose="05000000000000000000" pitchFamily="2" charset="2"/>
              <a:buChar char="q"/>
            </a:pPr>
            <a:endParaRPr lang="en-US" sz="2400" dirty="0"/>
          </a:p>
          <a:p>
            <a:pPr marL="517525" indent="-517525">
              <a:buFont typeface="Wingdings" panose="05000000000000000000" pitchFamily="2" charset="2"/>
              <a:buChar char="q"/>
            </a:pPr>
            <a:r>
              <a:rPr lang="en-US" sz="2400" dirty="0" smtClean="0">
                <a:solidFill>
                  <a:srgbClr val="C00000"/>
                </a:solidFill>
              </a:rPr>
              <a:t>I’m curious to know what’s most bothersome and least bothersome for you about your hearing. </a:t>
            </a:r>
          </a:p>
          <a:p>
            <a:pPr marL="517525" indent="-517525">
              <a:buFont typeface="Wingdings" panose="05000000000000000000" pitchFamily="2" charset="2"/>
              <a:buChar char="q"/>
            </a:pPr>
            <a:endParaRPr lang="en-US" sz="2400" dirty="0"/>
          </a:p>
          <a:p>
            <a:pPr marL="517525" indent="-517525">
              <a:buFont typeface="Wingdings" panose="05000000000000000000" pitchFamily="2" charset="2"/>
              <a:buChar char="q"/>
            </a:pPr>
            <a:r>
              <a:rPr lang="en-US" sz="2400" dirty="0" smtClean="0"/>
              <a:t>I know a lot about audiology, but nothing about you.  Catch me up!</a:t>
            </a:r>
            <a:endParaRPr lang="en-US" sz="2400" dirty="0"/>
          </a:p>
        </p:txBody>
      </p:sp>
      <p:sp>
        <p:nvSpPr>
          <p:cNvPr id="3" name="TextBox 2"/>
          <p:cNvSpPr txBox="1"/>
          <p:nvPr/>
        </p:nvSpPr>
        <p:spPr>
          <a:xfrm>
            <a:off x="1219200" y="548640"/>
            <a:ext cx="6370320" cy="584775"/>
          </a:xfrm>
          <a:prstGeom prst="rect">
            <a:avLst/>
          </a:prstGeom>
          <a:noFill/>
        </p:spPr>
        <p:txBody>
          <a:bodyPr wrap="square" rtlCol="0">
            <a:spAutoFit/>
          </a:bodyPr>
          <a:lstStyle/>
          <a:p>
            <a:pPr algn="ctr"/>
            <a:r>
              <a:rPr lang="en-US" sz="3200" dirty="0" smtClean="0">
                <a:solidFill>
                  <a:srgbClr val="C00000"/>
                </a:solidFill>
              </a:rPr>
              <a:t>Appreciative Ally</a:t>
            </a:r>
            <a:endParaRPr lang="en-US" sz="3200" dirty="0">
              <a:solidFill>
                <a:srgbClr val="C00000"/>
              </a:solidFill>
            </a:endParaRPr>
          </a:p>
        </p:txBody>
      </p:sp>
      <p:sp>
        <p:nvSpPr>
          <p:cNvPr id="5" name="Oval 4"/>
          <p:cNvSpPr/>
          <p:nvPr/>
        </p:nvSpPr>
        <p:spPr>
          <a:xfrm>
            <a:off x="4953000" y="4613910"/>
            <a:ext cx="3429000"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66800" y="4671060"/>
            <a:ext cx="3886200" cy="434340"/>
          </a:xfrm>
          <a:prstGeom prst="ellips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667000" y="5162551"/>
            <a:ext cx="457200" cy="851713"/>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715000" y="5162550"/>
            <a:ext cx="609600" cy="8517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71600" y="5978248"/>
            <a:ext cx="2895600" cy="400110"/>
          </a:xfrm>
          <a:prstGeom prst="rect">
            <a:avLst/>
          </a:prstGeom>
          <a:noFill/>
        </p:spPr>
        <p:txBody>
          <a:bodyPr wrap="square" rtlCol="0">
            <a:spAutoFit/>
          </a:bodyPr>
          <a:lstStyle/>
          <a:p>
            <a:r>
              <a:rPr lang="en-US" dirty="0" smtClean="0">
                <a:solidFill>
                  <a:srgbClr val="0033CC"/>
                </a:solidFill>
              </a:rPr>
              <a:t>“expert knowledge”</a:t>
            </a:r>
            <a:endParaRPr lang="en-US" dirty="0">
              <a:solidFill>
                <a:srgbClr val="0033CC"/>
              </a:solidFill>
            </a:endParaRPr>
          </a:p>
        </p:txBody>
      </p:sp>
      <p:sp>
        <p:nvSpPr>
          <p:cNvPr id="15" name="TextBox 14"/>
          <p:cNvSpPr txBox="1"/>
          <p:nvPr/>
        </p:nvSpPr>
        <p:spPr>
          <a:xfrm>
            <a:off x="4556760" y="5983784"/>
            <a:ext cx="2636520" cy="400110"/>
          </a:xfrm>
          <a:prstGeom prst="rect">
            <a:avLst/>
          </a:prstGeom>
          <a:noFill/>
        </p:spPr>
        <p:txBody>
          <a:bodyPr wrap="square" rtlCol="0">
            <a:spAutoFit/>
          </a:bodyPr>
          <a:lstStyle/>
          <a:p>
            <a:r>
              <a:rPr lang="en-US" dirty="0" smtClean="0">
                <a:solidFill>
                  <a:srgbClr val="FF0000"/>
                </a:solidFill>
              </a:rPr>
              <a:t>“local knowledge”</a:t>
            </a:r>
            <a:endParaRPr lang="en-US" dirty="0">
              <a:solidFill>
                <a:srgbClr val="FF0000"/>
              </a:solidFill>
            </a:endParaRPr>
          </a:p>
        </p:txBody>
      </p:sp>
    </p:spTree>
    <p:extLst>
      <p:ext uri="{BB962C8B-B14F-4D97-AF65-F5344CB8AC3E}">
        <p14:creationId xmlns:p14="http://schemas.microsoft.com/office/powerpoint/2010/main" val="21371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899160"/>
            <a:ext cx="5181600" cy="3886200"/>
          </a:xfrm>
          <a:prstGeom prst="rect">
            <a:avLst/>
          </a:prstGeom>
        </p:spPr>
      </p:pic>
      <p:sp>
        <p:nvSpPr>
          <p:cNvPr id="3" name="Rectangle 2"/>
          <p:cNvSpPr/>
          <p:nvPr/>
        </p:nvSpPr>
        <p:spPr>
          <a:xfrm>
            <a:off x="2540322" y="5247560"/>
            <a:ext cx="4136069" cy="523220"/>
          </a:xfrm>
          <a:prstGeom prst="rect">
            <a:avLst/>
          </a:prstGeom>
        </p:spPr>
        <p:txBody>
          <a:bodyPr wrap="none">
            <a:spAutoFit/>
          </a:bodyPr>
          <a:lstStyle/>
          <a:p>
            <a:r>
              <a:rPr lang="en-US" sz="2800" dirty="0"/>
              <a:t>Deborah </a:t>
            </a:r>
            <a:r>
              <a:rPr lang="en-US" sz="2800" dirty="0" err="1" smtClean="0"/>
              <a:t>Dempesy</a:t>
            </a:r>
            <a:r>
              <a:rPr lang="en-US" sz="2800" dirty="0" smtClean="0"/>
              <a:t>, </a:t>
            </a:r>
            <a:r>
              <a:rPr lang="en-US" sz="2800" dirty="0" err="1" smtClean="0"/>
              <a:t>AuD.</a:t>
            </a:r>
            <a:endParaRPr lang="en-US" sz="2800" dirty="0"/>
          </a:p>
        </p:txBody>
      </p:sp>
    </p:spTree>
    <p:extLst>
      <p:ext uri="{BB962C8B-B14F-4D97-AF65-F5344CB8AC3E}">
        <p14:creationId xmlns:p14="http://schemas.microsoft.com/office/powerpoint/2010/main" val="28128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1066800" y="1676400"/>
            <a:ext cx="6934200" cy="3554819"/>
          </a:xfrm>
          <a:prstGeom prst="rect">
            <a:avLst/>
          </a:prstGeom>
        </p:spPr>
        <p:txBody>
          <a:bodyPr wrap="square">
            <a:spAutoFit/>
          </a:bodyPr>
          <a:lstStyle/>
          <a:p>
            <a:pPr lvl="0"/>
            <a:r>
              <a:rPr lang="en-US" sz="2800" dirty="0" smtClean="0"/>
              <a:t>Understanding traumatic </a:t>
            </a:r>
            <a:r>
              <a:rPr lang="en-US" sz="2800" dirty="0"/>
              <a:t>transference is relevant to providing effective </a:t>
            </a:r>
            <a:r>
              <a:rPr lang="en-US" sz="2800" dirty="0" err="1"/>
              <a:t>audiologic</a:t>
            </a:r>
            <a:r>
              <a:rPr lang="en-US" sz="2800" dirty="0"/>
              <a:t> care.</a:t>
            </a:r>
          </a:p>
          <a:p>
            <a:r>
              <a:rPr lang="en-US" dirty="0"/>
              <a:t> </a:t>
            </a:r>
          </a:p>
          <a:p>
            <a:pPr marL="457200" indent="-457200">
              <a:spcBef>
                <a:spcPts val="600"/>
              </a:spcBef>
              <a:spcAft>
                <a:spcPts val="600"/>
              </a:spcAft>
            </a:pPr>
            <a:r>
              <a:rPr lang="en-US" sz="2400" dirty="0"/>
              <a:t>A.  Only on odd-numbered days</a:t>
            </a:r>
          </a:p>
          <a:p>
            <a:pPr marL="457200" indent="-457200">
              <a:spcBef>
                <a:spcPts val="600"/>
              </a:spcBef>
              <a:spcAft>
                <a:spcPts val="600"/>
              </a:spcAft>
            </a:pPr>
            <a:r>
              <a:rPr lang="en-US" sz="2400" dirty="0"/>
              <a:t>B.  Whether or not it is directly verbalized by the patient</a:t>
            </a:r>
          </a:p>
          <a:p>
            <a:pPr marL="457200" indent="-457200">
              <a:spcBef>
                <a:spcPts val="600"/>
              </a:spcBef>
              <a:spcAft>
                <a:spcPts val="600"/>
              </a:spcAft>
            </a:pPr>
            <a:r>
              <a:rPr lang="en-US" sz="2400" dirty="0"/>
              <a:t>C.. Only if it is directly verbalized by the patient</a:t>
            </a:r>
          </a:p>
        </p:txBody>
      </p:sp>
    </p:spTree>
    <p:extLst>
      <p:ext uri="{BB962C8B-B14F-4D97-AF65-F5344CB8AC3E}">
        <p14:creationId xmlns:p14="http://schemas.microsoft.com/office/powerpoint/2010/main" val="941051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1295400" y="1905000"/>
            <a:ext cx="6705600" cy="3247043"/>
          </a:xfrm>
          <a:prstGeom prst="rect">
            <a:avLst/>
          </a:prstGeom>
        </p:spPr>
        <p:txBody>
          <a:bodyPr wrap="square">
            <a:spAutoFit/>
          </a:bodyPr>
          <a:lstStyle/>
          <a:p>
            <a:pPr lvl="0"/>
            <a:r>
              <a:rPr lang="en-US" sz="2800" dirty="0" smtClean="0"/>
              <a:t>The </a:t>
            </a:r>
            <a:r>
              <a:rPr lang="en-US" sz="2800" dirty="0"/>
              <a:t>process of a provider facilitating rapport with a patient should be attended to</a:t>
            </a:r>
          </a:p>
          <a:p>
            <a:r>
              <a:rPr lang="en-US" sz="2400" dirty="0"/>
              <a:t> </a:t>
            </a:r>
          </a:p>
          <a:p>
            <a:pPr lvl="0">
              <a:spcBef>
                <a:spcPts val="600"/>
              </a:spcBef>
              <a:spcAft>
                <a:spcPts val="600"/>
              </a:spcAft>
            </a:pPr>
            <a:r>
              <a:rPr lang="en-US" sz="2400" dirty="0" smtClean="0"/>
              <a:t>A.   </a:t>
            </a:r>
            <a:r>
              <a:rPr lang="en-US" sz="2400" dirty="0"/>
              <a:t>immediately</a:t>
            </a:r>
          </a:p>
          <a:p>
            <a:pPr lvl="0">
              <a:spcBef>
                <a:spcPts val="600"/>
              </a:spcBef>
              <a:spcAft>
                <a:spcPts val="600"/>
              </a:spcAft>
            </a:pPr>
            <a:r>
              <a:rPr lang="en-US" sz="2400" dirty="0" smtClean="0"/>
              <a:t>B.   </a:t>
            </a:r>
            <a:r>
              <a:rPr lang="en-US" sz="2400" dirty="0"/>
              <a:t>after the first appointment</a:t>
            </a:r>
          </a:p>
          <a:p>
            <a:pPr lvl="0">
              <a:spcBef>
                <a:spcPts val="600"/>
              </a:spcBef>
              <a:spcAft>
                <a:spcPts val="600"/>
              </a:spcAft>
            </a:pPr>
            <a:r>
              <a:rPr lang="en-US" sz="2400" dirty="0" smtClean="0"/>
              <a:t>C.   </a:t>
            </a:r>
            <a:r>
              <a:rPr lang="en-US" sz="2400" dirty="0"/>
              <a:t>after </a:t>
            </a:r>
            <a:r>
              <a:rPr lang="en-US" sz="2400" dirty="0" smtClean="0"/>
              <a:t>a thorough evaluation has been done</a:t>
            </a:r>
            <a:endParaRPr lang="en-US" sz="2400" dirty="0"/>
          </a:p>
        </p:txBody>
      </p:sp>
    </p:spTree>
    <p:extLst>
      <p:ext uri="{BB962C8B-B14F-4D97-AF65-F5344CB8AC3E}">
        <p14:creationId xmlns:p14="http://schemas.microsoft.com/office/powerpoint/2010/main" val="1952518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dirty="0"/>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678204"/>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Achieving</a:t>
            </a:r>
            <a:r>
              <a:rPr lang="en-US" b="1" dirty="0">
                <a:solidFill>
                  <a:schemeClr val="bg1">
                    <a:lumMod val="50000"/>
                  </a:schemeClr>
                </a:solidFill>
              </a:rPr>
              <a:t> </a:t>
            </a:r>
            <a:r>
              <a:rPr lang="en-US" dirty="0">
                <a:solidFill>
                  <a:schemeClr val="bg1">
                    <a:lumMod val="50000"/>
                  </a:schemeClr>
                </a:solidFill>
              </a:rPr>
              <a:t>likability,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Mitigating traumatic transference,    </a:t>
            </a:r>
          </a:p>
          <a:p>
            <a:pPr marL="342900" indent="-342900">
              <a:spcBef>
                <a:spcPts val="300"/>
              </a:spcBef>
              <a:spcAft>
                <a:spcPts val="300"/>
              </a:spcAft>
              <a:buFont typeface="Wingdings" panose="05000000000000000000" pitchFamily="2" charset="2"/>
              <a:buChar char="v"/>
            </a:pPr>
            <a:r>
              <a:rPr lang="en-US" sz="2400" b="1" dirty="0">
                <a:solidFill>
                  <a:srgbClr val="FF0000"/>
                </a:solidFill>
              </a:rPr>
              <a:t>Understanding a patient’s psychological construction of </a:t>
            </a:r>
            <a:r>
              <a:rPr lang="en-US" sz="2400" b="1" dirty="0" smtClean="0">
                <a:solidFill>
                  <a:srgbClr val="FF0000"/>
                </a:solidFill>
              </a:rPr>
              <a:t>HL, </a:t>
            </a:r>
            <a:endParaRPr lang="en-US" sz="2400" b="1" dirty="0">
              <a:solidFill>
                <a:srgbClr val="FF0000"/>
              </a:solidFill>
            </a:endParaRP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Eliciting and sharing transformative stories, </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Motivational </a:t>
            </a:r>
            <a:r>
              <a:rPr lang="en-US" dirty="0">
                <a:solidFill>
                  <a:schemeClr val="bg1">
                    <a:lumMod val="50000"/>
                  </a:schemeClr>
                </a:solidFill>
              </a:rPr>
              <a:t>Interviewing,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Externalizing the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Facilitating conversational pivotal junctures,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Nuts and bolts of collaboration</a:t>
            </a:r>
            <a:r>
              <a:rPr lang="en-US" dirty="0"/>
              <a:t>,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Managing the family and social networks,</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Deliberate </a:t>
            </a:r>
            <a:r>
              <a:rPr lang="en-US" dirty="0">
                <a:solidFill>
                  <a:schemeClr val="bg1">
                    <a:lumMod val="50000"/>
                  </a:schemeClr>
                </a:solidFill>
              </a:rPr>
              <a:t>use of spontaneous humor,</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Making </a:t>
            </a:r>
            <a:r>
              <a:rPr lang="en-US" dirty="0">
                <a:solidFill>
                  <a:schemeClr val="bg1">
                    <a:lumMod val="50000"/>
                  </a:schemeClr>
                </a:solidFill>
              </a:rPr>
              <a:t>effective mental health referrals.  </a:t>
            </a:r>
          </a:p>
        </p:txBody>
      </p:sp>
    </p:spTree>
    <p:extLst>
      <p:ext uri="{BB962C8B-B14F-4D97-AF65-F5344CB8AC3E}">
        <p14:creationId xmlns:p14="http://schemas.microsoft.com/office/powerpoint/2010/main" val="1995414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74638" y="4267200"/>
            <a:ext cx="8534400" cy="2043113"/>
          </a:xfrm>
          <a:prstGeom prst="rect">
            <a:avLst/>
          </a:prstGeom>
          <a:noFill/>
          <a:ln w="9525">
            <a:noFill/>
            <a:miter lim="800000"/>
            <a:headEnd/>
            <a:tailEnd/>
          </a:ln>
          <a:effec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defRPr/>
            </a:pPr>
            <a:r>
              <a:rPr lang="en-US" sz="3200" smtClean="0">
                <a:solidFill>
                  <a:schemeClr val="tx2"/>
                </a:solidFill>
                <a:cs typeface="Times New Roman" pitchFamily="18" charset="0"/>
              </a:rPr>
              <a:t>1</a:t>
            </a:r>
            <a:r>
              <a:rPr lang="en-US" sz="3200" baseline="30000" smtClean="0">
                <a:solidFill>
                  <a:schemeClr val="tx2"/>
                </a:solidFill>
                <a:cs typeface="Times New Roman" pitchFamily="18" charset="0"/>
              </a:rPr>
              <a:t>st</a:t>
            </a:r>
            <a:r>
              <a:rPr lang="en-US" sz="3200" smtClean="0">
                <a:solidFill>
                  <a:schemeClr val="tx2"/>
                </a:solidFill>
                <a:cs typeface="Times New Roman" pitchFamily="18" charset="0"/>
              </a:rPr>
              <a:t> umpire: “I call them as they </a:t>
            </a:r>
            <a:r>
              <a:rPr lang="en-US" sz="3200" i="1" smtClean="0">
                <a:solidFill>
                  <a:schemeClr val="tx2"/>
                </a:solidFill>
                <a:cs typeface="Times New Roman" pitchFamily="18" charset="0"/>
              </a:rPr>
              <a:t>are</a:t>
            </a:r>
            <a:r>
              <a:rPr lang="en-US" sz="3200" smtClean="0">
                <a:solidFill>
                  <a:schemeClr val="tx2"/>
                </a:solidFill>
                <a:cs typeface="Times New Roman" pitchFamily="18" charset="0"/>
              </a:rPr>
              <a:t>.”  </a:t>
            </a:r>
          </a:p>
          <a:p>
            <a:pPr algn="ctr" eaLnBrk="1" hangingPunct="1">
              <a:spcBef>
                <a:spcPct val="50000"/>
              </a:spcBef>
              <a:defRPr/>
            </a:pPr>
            <a:r>
              <a:rPr lang="en-US" sz="3200" smtClean="0">
                <a:solidFill>
                  <a:schemeClr val="tx2"/>
                </a:solidFill>
                <a:cs typeface="Times New Roman" pitchFamily="18" charset="0"/>
              </a:rPr>
              <a:t>    2</a:t>
            </a:r>
            <a:r>
              <a:rPr lang="en-US" sz="3200" baseline="30000" smtClean="0">
                <a:solidFill>
                  <a:schemeClr val="tx2"/>
                </a:solidFill>
                <a:cs typeface="Times New Roman" pitchFamily="18" charset="0"/>
              </a:rPr>
              <a:t>nd</a:t>
            </a:r>
            <a:r>
              <a:rPr lang="en-US" sz="3200" smtClean="0">
                <a:solidFill>
                  <a:schemeClr val="tx2"/>
                </a:solidFill>
                <a:cs typeface="Times New Roman" pitchFamily="18" charset="0"/>
              </a:rPr>
              <a:t> umpire: “I call them as I </a:t>
            </a:r>
            <a:r>
              <a:rPr lang="en-US" sz="3200" i="1" smtClean="0">
                <a:solidFill>
                  <a:schemeClr val="tx2"/>
                </a:solidFill>
                <a:cs typeface="Times New Roman" pitchFamily="18" charset="0"/>
              </a:rPr>
              <a:t>see</a:t>
            </a:r>
            <a:r>
              <a:rPr lang="en-US" sz="3200" smtClean="0">
                <a:solidFill>
                  <a:schemeClr val="tx2"/>
                </a:solidFill>
                <a:cs typeface="Times New Roman" pitchFamily="18" charset="0"/>
              </a:rPr>
              <a:t> them.”  </a:t>
            </a:r>
          </a:p>
          <a:p>
            <a:pPr algn="ctr" eaLnBrk="1" hangingPunct="1">
              <a:spcBef>
                <a:spcPct val="50000"/>
              </a:spcBef>
              <a:defRPr/>
            </a:pPr>
            <a:r>
              <a:rPr lang="en-US" sz="3200" smtClean="0">
                <a:solidFill>
                  <a:schemeClr val="tx2"/>
                </a:solidFill>
                <a:cs typeface="Times New Roman" pitchFamily="18" charset="0"/>
              </a:rPr>
              <a:t> 3</a:t>
            </a:r>
            <a:r>
              <a:rPr lang="en-US" sz="3200" baseline="30000" smtClean="0">
                <a:solidFill>
                  <a:schemeClr val="tx2"/>
                </a:solidFill>
                <a:cs typeface="Times New Roman" pitchFamily="18" charset="0"/>
              </a:rPr>
              <a:t>rd</a:t>
            </a:r>
            <a:r>
              <a:rPr lang="en-US" sz="3200" smtClean="0">
                <a:solidFill>
                  <a:schemeClr val="tx2"/>
                </a:solidFill>
                <a:cs typeface="Times New Roman" pitchFamily="18" charset="0"/>
              </a:rPr>
              <a:t> umpire: </a:t>
            </a:r>
            <a:r>
              <a:rPr lang="en-US" sz="3200" smtClean="0">
                <a:solidFill>
                  <a:schemeClr val="tx2"/>
                </a:solidFill>
                <a:effectLst>
                  <a:outerShdw blurRad="38100" dist="38100" dir="2700000" algn="tl">
                    <a:srgbClr val="FFFFFF"/>
                  </a:outerShdw>
                </a:effectLst>
                <a:cs typeface="Times New Roman" pitchFamily="18" charset="0"/>
              </a:rPr>
              <a:t>“</a:t>
            </a:r>
            <a:r>
              <a:rPr lang="en-US" sz="3200" smtClean="0">
                <a:solidFill>
                  <a:schemeClr val="tx2"/>
                </a:solidFill>
                <a:cs typeface="Times New Roman" pitchFamily="18" charset="0"/>
              </a:rPr>
              <a:t>They</a:t>
            </a:r>
            <a:r>
              <a:rPr lang="en-US" sz="3200" smtClean="0">
                <a:solidFill>
                  <a:schemeClr val="tx2"/>
                </a:solidFill>
                <a:effectLst>
                  <a:outerShdw blurRad="38100" dist="38100" dir="2700000" algn="tl">
                    <a:srgbClr val="FFFFFF"/>
                  </a:outerShdw>
                </a:effectLst>
                <a:cs typeface="Times New Roman" pitchFamily="18" charset="0"/>
              </a:rPr>
              <a:t> </a:t>
            </a:r>
            <a:r>
              <a:rPr lang="en-US" sz="3200" i="1" u="sng" smtClean="0">
                <a:solidFill>
                  <a:srgbClr val="FF0000"/>
                </a:solidFill>
                <a:effectLst>
                  <a:outerShdw blurRad="38100" dist="38100" dir="2700000" algn="tl">
                    <a:srgbClr val="000000"/>
                  </a:outerShdw>
                </a:effectLst>
                <a:cs typeface="Times New Roman" pitchFamily="18" charset="0"/>
              </a:rPr>
              <a:t>are</a:t>
            </a:r>
            <a:r>
              <a:rPr lang="en-US" sz="3200" smtClean="0">
                <a:solidFill>
                  <a:schemeClr val="tx2"/>
                </a:solidFill>
                <a:effectLst>
                  <a:outerShdw blurRad="38100" dist="38100" dir="2700000" algn="tl">
                    <a:srgbClr val="FFFFFF"/>
                  </a:outerShdw>
                </a:effectLst>
                <a:cs typeface="Times New Roman" pitchFamily="18" charset="0"/>
              </a:rPr>
              <a:t> </a:t>
            </a:r>
            <a:r>
              <a:rPr lang="en-US" sz="3200" smtClean="0">
                <a:solidFill>
                  <a:schemeClr val="tx2"/>
                </a:solidFill>
                <a:cs typeface="Times New Roman" pitchFamily="18" charset="0"/>
              </a:rPr>
              <a:t>as I see them.”</a:t>
            </a:r>
            <a:r>
              <a:rPr lang="en-US" sz="3200" b="1" smtClean="0">
                <a:solidFill>
                  <a:schemeClr val="tx2"/>
                </a:solidFill>
              </a:rPr>
              <a:t> </a:t>
            </a:r>
          </a:p>
        </p:txBody>
      </p:sp>
      <p:pic>
        <p:nvPicPr>
          <p:cNvPr id="15363" name="Picture 3" descr="Bad Bo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14400"/>
            <a:ext cx="35052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
          <p:cNvSpPr>
            <a:spLocks noChangeArrowheads="1"/>
          </p:cNvSpPr>
          <p:nvPr/>
        </p:nvSpPr>
        <p:spPr bwMode="auto">
          <a:xfrm>
            <a:off x="15874" y="15875"/>
            <a:ext cx="5089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pPr>
            <a:r>
              <a:rPr lang="en-US" dirty="0"/>
              <a:t>Assessing the patient’s </a:t>
            </a:r>
            <a:r>
              <a:rPr lang="en-US" dirty="0" smtClean="0"/>
              <a:t>construction of HL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5" y="1219200"/>
            <a:ext cx="6934200" cy="519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TextBox 1"/>
          <p:cNvSpPr txBox="1">
            <a:spLocks noChangeArrowheads="1"/>
          </p:cNvSpPr>
          <p:nvPr/>
        </p:nvSpPr>
        <p:spPr bwMode="auto">
          <a:xfrm>
            <a:off x="1006475" y="152400"/>
            <a:ext cx="693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4800">
                <a:solidFill>
                  <a:srgbClr val="C00000"/>
                </a:solidFill>
              </a:rPr>
              <a:t>What do you see??</a:t>
            </a:r>
          </a:p>
        </p:txBody>
      </p:sp>
    </p:spTree>
    <p:extLst>
      <p:ext uri="{BB962C8B-B14F-4D97-AF65-F5344CB8AC3E}">
        <p14:creationId xmlns:p14="http://schemas.microsoft.com/office/powerpoint/2010/main" val="1307389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563"/>
            <a:ext cx="7162800" cy="644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2114727"/>
            <a:ext cx="7543800" cy="1384995"/>
          </a:xfrm>
          <a:prstGeom prst="rect">
            <a:avLst/>
          </a:prstGeom>
          <a:noFill/>
        </p:spPr>
        <p:txBody>
          <a:bodyPr wrap="square" rtlCol="0">
            <a:spAutoFit/>
          </a:bodyPr>
          <a:lstStyle/>
          <a:p>
            <a:r>
              <a:rPr lang="en-US" sz="2800" dirty="0" smtClean="0"/>
              <a:t>“I hear voices and see energy, but </a:t>
            </a:r>
            <a:r>
              <a:rPr lang="en-US" sz="2800" dirty="0"/>
              <a:t>McLean got that </a:t>
            </a:r>
            <a:r>
              <a:rPr lang="en-US" sz="2800" dirty="0" smtClean="0"/>
              <a:t>wrong: I don’t have </a:t>
            </a:r>
            <a:r>
              <a:rPr lang="en-US" sz="2800" dirty="0"/>
              <a:t>schizoaffective </a:t>
            </a:r>
            <a:r>
              <a:rPr lang="en-US" sz="2800" dirty="0" smtClean="0"/>
              <a:t>disorder.  I have </a:t>
            </a:r>
            <a:r>
              <a:rPr lang="en-US" sz="2800" i="1" dirty="0" smtClean="0"/>
              <a:t>expanded spirituality</a:t>
            </a:r>
            <a:r>
              <a:rPr lang="en-US" sz="2800" dirty="0" smtClean="0"/>
              <a:t>.” </a:t>
            </a:r>
            <a:endParaRPr lang="en-US" sz="2800" dirty="0"/>
          </a:p>
        </p:txBody>
      </p:sp>
    </p:spTree>
    <p:extLst>
      <p:ext uri="{BB962C8B-B14F-4D97-AF65-F5344CB8AC3E}">
        <p14:creationId xmlns:p14="http://schemas.microsoft.com/office/powerpoint/2010/main" val="4067014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66562" name="Picture 3" descr="C:\Documents and Settings\Mike Harvey\Desktop\Lost in a F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7" y="1009809"/>
            <a:ext cx="733742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838200" y="6233319"/>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a:solidFill>
                  <a:srgbClr val="000000"/>
                </a:solidFill>
                <a:cs typeface="+mn-cs"/>
              </a:rPr>
              <a:t>Lost in the Fog</a:t>
            </a:r>
          </a:p>
        </p:txBody>
      </p:sp>
      <p:sp>
        <p:nvSpPr>
          <p:cNvPr id="4" name="TextBox 1"/>
          <p:cNvSpPr txBox="1">
            <a:spLocks noChangeArrowheads="1"/>
          </p:cNvSpPr>
          <p:nvPr/>
        </p:nvSpPr>
        <p:spPr bwMode="auto">
          <a:xfrm>
            <a:off x="1006475" y="53975"/>
            <a:ext cx="693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4800" dirty="0"/>
              <a:t>What do you see??</a:t>
            </a:r>
          </a:p>
        </p:txBody>
      </p:sp>
    </p:spTree>
    <p:extLst>
      <p:ext uri="{BB962C8B-B14F-4D97-AF65-F5344CB8AC3E}">
        <p14:creationId xmlns:p14="http://schemas.microsoft.com/office/powerpoint/2010/main" val="115787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4036"/>
                                        </p:tgtEl>
                                        <p:attrNameLst>
                                          <p:attrName>style.visibility</p:attrName>
                                        </p:attrNameLst>
                                      </p:cBhvr>
                                      <p:to>
                                        <p:strVal val="visible"/>
                                      </p:to>
                                    </p:set>
                                    <p:animEffect transition="in" filter="fade">
                                      <p:cBhvr>
                                        <p:cTn id="11"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028"/>
          <p:cNvSpPr txBox="1">
            <a:spLocks noChangeArrowheads="1"/>
          </p:cNvSpPr>
          <p:nvPr/>
        </p:nvSpPr>
        <p:spPr bwMode="auto">
          <a:xfrm>
            <a:off x="990600" y="838200"/>
            <a:ext cx="64770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spcBef>
                <a:spcPct val="15000"/>
              </a:spcBef>
              <a:spcAft>
                <a:spcPct val="15000"/>
              </a:spcAft>
            </a:pPr>
            <a:r>
              <a:rPr lang="en-US" sz="4000">
                <a:solidFill>
                  <a:srgbClr val="000000"/>
                </a:solidFill>
              </a:rPr>
              <a:t>Between two worlds: </a:t>
            </a:r>
          </a:p>
          <a:p>
            <a:pPr algn="ctr">
              <a:spcBef>
                <a:spcPct val="15000"/>
              </a:spcBef>
              <a:spcAft>
                <a:spcPct val="15000"/>
              </a:spcAft>
            </a:pPr>
            <a:r>
              <a:rPr lang="en-US" sz="3600">
                <a:solidFill>
                  <a:srgbClr val="000000"/>
                </a:solidFill>
              </a:rPr>
              <a:t>Jill’s ambivalence </a:t>
            </a:r>
          </a:p>
        </p:txBody>
      </p:sp>
      <p:sp>
        <p:nvSpPr>
          <p:cNvPr id="139269" name="Text Box 1029"/>
          <p:cNvSpPr txBox="1">
            <a:spLocks noChangeArrowheads="1"/>
          </p:cNvSpPr>
          <p:nvPr/>
        </p:nvSpPr>
        <p:spPr bwMode="auto">
          <a:xfrm>
            <a:off x="152400" y="4495800"/>
            <a:ext cx="2286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dirty="0">
                <a:solidFill>
                  <a:srgbClr val="000000"/>
                </a:solidFill>
                <a:effectLst>
                  <a:outerShdw blurRad="38100" dist="38100" dir="2700000" algn="tl">
                    <a:srgbClr val="FFFFFF"/>
                  </a:outerShdw>
                </a:effectLst>
                <a:latin typeface="Times New Roman" pitchFamily="18" charset="0"/>
              </a:rPr>
              <a:t>Deaf world</a:t>
            </a:r>
          </a:p>
        </p:txBody>
      </p:sp>
      <p:sp>
        <p:nvSpPr>
          <p:cNvPr id="139270" name="Text Box 1030"/>
          <p:cNvSpPr txBox="1">
            <a:spLocks noChangeArrowheads="1"/>
          </p:cNvSpPr>
          <p:nvPr/>
        </p:nvSpPr>
        <p:spPr bwMode="auto">
          <a:xfrm>
            <a:off x="6705600" y="4419600"/>
            <a:ext cx="1981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dirty="0" err="1">
                <a:solidFill>
                  <a:srgbClr val="000000"/>
                </a:solidFill>
                <a:effectLst>
                  <a:outerShdw blurRad="38100" dist="38100" dir="2700000" algn="tl">
                    <a:srgbClr val="FFFFFF"/>
                  </a:outerShdw>
                </a:effectLst>
                <a:latin typeface="Times New Roman" pitchFamily="18" charset="0"/>
              </a:rPr>
              <a:t>Hrng</a:t>
            </a:r>
            <a:r>
              <a:rPr lang="en-US" sz="2800" dirty="0">
                <a:solidFill>
                  <a:srgbClr val="000000"/>
                </a:solidFill>
                <a:effectLst>
                  <a:outerShdw blurRad="38100" dist="38100" dir="2700000" algn="tl">
                    <a:srgbClr val="FFFFFF"/>
                  </a:outerShdw>
                </a:effectLst>
                <a:latin typeface="Times New Roman" pitchFamily="18" charset="0"/>
              </a:rPr>
              <a:t> world</a:t>
            </a:r>
          </a:p>
        </p:txBody>
      </p:sp>
      <p:sp>
        <p:nvSpPr>
          <p:cNvPr id="37893" name="Line 1031"/>
          <p:cNvSpPr>
            <a:spLocks noChangeShapeType="1"/>
          </p:cNvSpPr>
          <p:nvPr/>
        </p:nvSpPr>
        <p:spPr bwMode="auto">
          <a:xfrm>
            <a:off x="914400" y="4191000"/>
            <a:ext cx="6553200" cy="0"/>
          </a:xfrm>
          <a:prstGeom prst="line">
            <a:avLst/>
          </a:prstGeom>
          <a:noFill/>
          <a:ln w="635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8" name="Line 1032"/>
          <p:cNvSpPr>
            <a:spLocks noChangeShapeType="1"/>
          </p:cNvSpPr>
          <p:nvPr/>
        </p:nvSpPr>
        <p:spPr bwMode="auto">
          <a:xfrm>
            <a:off x="4038600" y="2438400"/>
            <a:ext cx="0" cy="1676400"/>
          </a:xfrm>
          <a:prstGeom prst="line">
            <a:avLst/>
          </a:prstGeom>
          <a:noFill/>
          <a:ln w="1016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Isosceles Triangle 1"/>
          <p:cNvSpPr/>
          <p:nvPr/>
        </p:nvSpPr>
        <p:spPr>
          <a:xfrm>
            <a:off x="3733800" y="4191000"/>
            <a:ext cx="609600" cy="685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6048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grpId="0" nodeType="afterEffect">
                                  <p:stCondLst>
                                    <p:cond delay="0"/>
                                  </p:stCondLst>
                                  <p:childTnLst>
                                    <p:animRot by="120000">
                                      <p:cBhvr>
                                        <p:cTn id="6" dur="300" fill="hold">
                                          <p:stCondLst>
                                            <p:cond delay="0"/>
                                          </p:stCondLst>
                                        </p:cTn>
                                        <p:tgtEl>
                                          <p:spTgt spid="37893"/>
                                        </p:tgtEl>
                                        <p:attrNameLst>
                                          <p:attrName>r</p:attrName>
                                        </p:attrNameLst>
                                      </p:cBhvr>
                                    </p:animRot>
                                    <p:animRot by="-240000">
                                      <p:cBhvr>
                                        <p:cTn id="7" dur="600" fill="hold">
                                          <p:stCondLst>
                                            <p:cond delay="600"/>
                                          </p:stCondLst>
                                        </p:cTn>
                                        <p:tgtEl>
                                          <p:spTgt spid="37893"/>
                                        </p:tgtEl>
                                        <p:attrNameLst>
                                          <p:attrName>r</p:attrName>
                                        </p:attrNameLst>
                                      </p:cBhvr>
                                    </p:animRot>
                                    <p:animRot by="240000">
                                      <p:cBhvr>
                                        <p:cTn id="8" dur="600" fill="hold">
                                          <p:stCondLst>
                                            <p:cond delay="1200"/>
                                          </p:stCondLst>
                                        </p:cTn>
                                        <p:tgtEl>
                                          <p:spTgt spid="37893"/>
                                        </p:tgtEl>
                                        <p:attrNameLst>
                                          <p:attrName>r</p:attrName>
                                        </p:attrNameLst>
                                      </p:cBhvr>
                                    </p:animRot>
                                    <p:animRot by="-240000">
                                      <p:cBhvr>
                                        <p:cTn id="9" dur="600" fill="hold">
                                          <p:stCondLst>
                                            <p:cond delay="1800"/>
                                          </p:stCondLst>
                                        </p:cTn>
                                        <p:tgtEl>
                                          <p:spTgt spid="37893"/>
                                        </p:tgtEl>
                                        <p:attrNameLst>
                                          <p:attrName>r</p:attrName>
                                        </p:attrNameLst>
                                      </p:cBhvr>
                                    </p:animRot>
                                    <p:animRot by="120000">
                                      <p:cBhvr>
                                        <p:cTn id="10" dur="600" fill="hold">
                                          <p:stCondLst>
                                            <p:cond delay="2400"/>
                                          </p:stCondLst>
                                        </p:cTn>
                                        <p:tgtEl>
                                          <p:spTgt spid="378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568325" y="2971800"/>
            <a:ext cx="7924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marL="688975" indent="-688975" eaLnBrk="1" hangingPunct="1">
              <a:spcBef>
                <a:spcPct val="50000"/>
              </a:spcBef>
              <a:defRPr/>
            </a:pPr>
            <a:r>
              <a:rPr lang="en-US" sz="3200" dirty="0" smtClean="0">
                <a:solidFill>
                  <a:srgbClr val="000000"/>
                </a:solidFill>
                <a:latin typeface="Times New Roman" pitchFamily="18" charset="0"/>
              </a:rPr>
              <a:t>Q:  “Why didn’t you get your hearing tested a long time ago?”</a:t>
            </a:r>
          </a:p>
          <a:p>
            <a:pPr eaLnBrk="1" hangingPunct="1">
              <a:spcBef>
                <a:spcPct val="50000"/>
              </a:spcBef>
              <a:defRPr/>
            </a:pPr>
            <a:r>
              <a:rPr lang="en-US" sz="3200" dirty="0" smtClean="0">
                <a:solidFill>
                  <a:srgbClr val="000000"/>
                </a:solidFill>
                <a:latin typeface="Times New Roman" pitchFamily="18" charset="0"/>
              </a:rPr>
              <a:t>A:  “I wasn’t ready to get old.”</a:t>
            </a:r>
          </a:p>
        </p:txBody>
      </p:sp>
      <p:sp>
        <p:nvSpPr>
          <p:cNvPr id="19459" name="TextBox 1"/>
          <p:cNvSpPr txBox="1">
            <a:spLocks noChangeArrowheads="1"/>
          </p:cNvSpPr>
          <p:nvPr/>
        </p:nvSpPr>
        <p:spPr bwMode="auto">
          <a:xfrm>
            <a:off x="728663" y="990600"/>
            <a:ext cx="77311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3200" dirty="0">
                <a:solidFill>
                  <a:srgbClr val="C00000"/>
                </a:solidFill>
              </a:rPr>
              <a:t>What is this patient’s “third umpire” construction of </a:t>
            </a:r>
            <a:r>
              <a:rPr lang="en-US" sz="3200" dirty="0" smtClean="0">
                <a:solidFill>
                  <a:srgbClr val="C00000"/>
                </a:solidFill>
              </a:rPr>
              <a:t>HL?</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887093" y="2590800"/>
            <a:ext cx="76168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400" dirty="0" smtClean="0">
                <a:solidFill>
                  <a:srgbClr val="000000"/>
                </a:solidFill>
              </a:rPr>
              <a:t>“I </a:t>
            </a:r>
            <a:r>
              <a:rPr lang="en-US" sz="2400" dirty="0">
                <a:solidFill>
                  <a:srgbClr val="000000"/>
                </a:solidFill>
              </a:rPr>
              <a:t>sometimes feel that much of what </a:t>
            </a:r>
            <a:r>
              <a:rPr lang="en-US" sz="2400" dirty="0" smtClean="0">
                <a:solidFill>
                  <a:srgbClr val="000000"/>
                </a:solidFill>
              </a:rPr>
              <a:t>my </a:t>
            </a:r>
            <a:r>
              <a:rPr lang="en-US" sz="2400" dirty="0" err="1" smtClean="0">
                <a:solidFill>
                  <a:srgbClr val="000000"/>
                </a:solidFill>
              </a:rPr>
              <a:t>pt</a:t>
            </a:r>
            <a:r>
              <a:rPr lang="en-US" sz="2400" dirty="0" smtClean="0">
                <a:solidFill>
                  <a:srgbClr val="000000"/>
                </a:solidFill>
              </a:rPr>
              <a:t> talks </a:t>
            </a:r>
            <a:r>
              <a:rPr lang="en-US" sz="2400" dirty="0">
                <a:solidFill>
                  <a:srgbClr val="000000"/>
                </a:solidFill>
              </a:rPr>
              <a:t>about is outside of my scope of practice. </a:t>
            </a:r>
            <a:r>
              <a:rPr lang="en-US" sz="2400" dirty="0" smtClean="0">
                <a:solidFill>
                  <a:srgbClr val="000000"/>
                </a:solidFill>
              </a:rPr>
              <a:t> She </a:t>
            </a:r>
            <a:r>
              <a:rPr lang="en-US" sz="2400" dirty="0">
                <a:solidFill>
                  <a:srgbClr val="000000"/>
                </a:solidFill>
              </a:rPr>
              <a:t>often becomes side tracked due to talking about her </a:t>
            </a:r>
            <a:r>
              <a:rPr lang="en-US" sz="2400" dirty="0" smtClean="0">
                <a:solidFill>
                  <a:srgbClr val="000000"/>
                </a:solidFill>
              </a:rPr>
              <a:t>feelings.  </a:t>
            </a:r>
          </a:p>
          <a:p>
            <a:pPr eaLnBrk="1" hangingPunct="1"/>
            <a:endParaRPr lang="en-US" sz="2400" dirty="0">
              <a:solidFill>
                <a:srgbClr val="000000"/>
              </a:solidFill>
            </a:endParaRPr>
          </a:p>
          <a:p>
            <a:pPr eaLnBrk="1" hangingPunct="1"/>
            <a:r>
              <a:rPr lang="en-US" sz="2400" dirty="0">
                <a:cs typeface="Courier New" pitchFamily="49" charset="0"/>
              </a:rPr>
              <a:t>“I hadn’t realized that she was coming to see me for more than her ears.”  </a:t>
            </a:r>
            <a:endParaRPr lang="en-US" dirty="0">
              <a:solidFill>
                <a:srgbClr val="000000"/>
              </a:solidFill>
            </a:endParaRPr>
          </a:p>
        </p:txBody>
      </p:sp>
      <p:sp>
        <p:nvSpPr>
          <p:cNvPr id="7171" name="TextBox 2"/>
          <p:cNvSpPr txBox="1">
            <a:spLocks noChangeArrowheads="1"/>
          </p:cNvSpPr>
          <p:nvPr/>
        </p:nvSpPr>
        <p:spPr bwMode="auto">
          <a:xfrm>
            <a:off x="381000" y="737394"/>
            <a:ext cx="8153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2800" dirty="0">
                <a:solidFill>
                  <a:srgbClr val="C00000"/>
                </a:solidFill>
              </a:rPr>
              <a:t>Does this audiologist’s note sound familiar??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777240" y="533400"/>
            <a:ext cx="7620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ts val="600"/>
              </a:spcBef>
              <a:spcAft>
                <a:spcPts val="600"/>
              </a:spcAft>
            </a:pPr>
            <a:r>
              <a:rPr lang="en-US" sz="3200" dirty="0" smtClean="0">
                <a:solidFill>
                  <a:srgbClr val="000000"/>
                </a:solidFill>
              </a:rPr>
              <a:t>Empathy = </a:t>
            </a:r>
            <a:endParaRPr lang="en-US" sz="3200" dirty="0">
              <a:solidFill>
                <a:srgbClr val="000000"/>
              </a:solidFill>
            </a:endParaRPr>
          </a:p>
          <a:p>
            <a:pPr algn="ctr" eaLnBrk="1" hangingPunct="1">
              <a:spcBef>
                <a:spcPts val="600"/>
              </a:spcBef>
              <a:spcAft>
                <a:spcPts val="600"/>
              </a:spcAft>
            </a:pPr>
            <a:r>
              <a:rPr lang="en-US" sz="2400" dirty="0" smtClean="0">
                <a:solidFill>
                  <a:srgbClr val="000000"/>
                </a:solidFill>
              </a:rPr>
              <a:t>Understanding </a:t>
            </a:r>
            <a:r>
              <a:rPr lang="en-US" sz="2400" dirty="0">
                <a:solidFill>
                  <a:srgbClr val="000000"/>
                </a:solidFill>
              </a:rPr>
              <a:t>one’s third umpire </a:t>
            </a:r>
            <a:r>
              <a:rPr lang="en-US" sz="2400" dirty="0" smtClean="0">
                <a:solidFill>
                  <a:srgbClr val="000000"/>
                </a:solidFill>
              </a:rPr>
              <a:t>constructions via one-down position</a:t>
            </a:r>
            <a:endParaRPr lang="en-US" sz="2400" dirty="0">
              <a:solidFill>
                <a:srgbClr val="000000"/>
              </a:solidFill>
            </a:endParaRPr>
          </a:p>
        </p:txBody>
      </p:sp>
      <p:sp>
        <p:nvSpPr>
          <p:cNvPr id="26627" name="TextBox 2"/>
          <p:cNvSpPr txBox="1">
            <a:spLocks noChangeArrowheads="1"/>
          </p:cNvSpPr>
          <p:nvPr/>
        </p:nvSpPr>
        <p:spPr bwMode="auto">
          <a:xfrm>
            <a:off x="1447800" y="2667000"/>
            <a:ext cx="6629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ts val="300"/>
              </a:spcBef>
              <a:spcAft>
                <a:spcPts val="300"/>
              </a:spcAft>
            </a:pPr>
            <a:r>
              <a:rPr lang="en-US" sz="2400" dirty="0" smtClean="0">
                <a:solidFill>
                  <a:srgbClr val="000000"/>
                </a:solidFill>
              </a:rPr>
              <a:t>“Would </a:t>
            </a:r>
            <a:r>
              <a:rPr lang="en-US" sz="2400" dirty="0">
                <a:solidFill>
                  <a:srgbClr val="000000"/>
                </a:solidFill>
              </a:rPr>
              <a:t>you help me understand . . . </a:t>
            </a:r>
            <a:r>
              <a:rPr lang="en-US" sz="2400" dirty="0" smtClean="0">
                <a:solidFill>
                  <a:srgbClr val="000000"/>
                </a:solidFill>
              </a:rPr>
              <a:t>?”</a:t>
            </a:r>
            <a:endParaRPr lang="en-US" sz="2400" dirty="0">
              <a:solidFill>
                <a:srgbClr val="000000"/>
              </a:solidFill>
            </a:endParaRPr>
          </a:p>
          <a:p>
            <a:pPr eaLnBrk="1" hangingPunct="1">
              <a:spcBef>
                <a:spcPts val="300"/>
              </a:spcBef>
              <a:spcAft>
                <a:spcPts val="300"/>
              </a:spcAft>
            </a:pPr>
            <a:r>
              <a:rPr lang="en-US" sz="2400" dirty="0" smtClean="0">
                <a:solidFill>
                  <a:srgbClr val="C00000"/>
                </a:solidFill>
              </a:rPr>
              <a:t>“I </a:t>
            </a:r>
            <a:r>
              <a:rPr lang="en-US" sz="2400" dirty="0">
                <a:solidFill>
                  <a:srgbClr val="C00000"/>
                </a:solidFill>
              </a:rPr>
              <a:t>can only guess how you feel, as I’m not you</a:t>
            </a:r>
            <a:r>
              <a:rPr lang="en-US" sz="2400" dirty="0" smtClean="0">
                <a:solidFill>
                  <a:srgbClr val="C00000"/>
                </a:solidFill>
              </a:rPr>
              <a:t>.”  </a:t>
            </a:r>
            <a:endParaRPr lang="en-US" sz="2400" dirty="0">
              <a:solidFill>
                <a:srgbClr val="C00000"/>
              </a:solidFill>
            </a:endParaRPr>
          </a:p>
          <a:p>
            <a:pPr eaLnBrk="1" hangingPunct="1">
              <a:spcBef>
                <a:spcPts val="300"/>
              </a:spcBef>
              <a:spcAft>
                <a:spcPts val="300"/>
              </a:spcAft>
            </a:pPr>
            <a:r>
              <a:rPr lang="en-US" sz="2400" dirty="0" smtClean="0">
                <a:solidFill>
                  <a:srgbClr val="000000"/>
                </a:solidFill>
              </a:rPr>
              <a:t>“Would </a:t>
            </a:r>
            <a:r>
              <a:rPr lang="en-US" sz="2400" dirty="0">
                <a:solidFill>
                  <a:srgbClr val="000000"/>
                </a:solidFill>
              </a:rPr>
              <a:t>you tell me what it’s like to . . . </a:t>
            </a:r>
            <a:r>
              <a:rPr lang="en-US" sz="2400" dirty="0" smtClean="0">
                <a:solidFill>
                  <a:srgbClr val="000000"/>
                </a:solidFill>
              </a:rPr>
              <a:t>?”</a:t>
            </a:r>
            <a:endParaRPr lang="en-US" sz="2400" dirty="0">
              <a:solidFill>
                <a:srgbClr val="000000"/>
              </a:solidFill>
            </a:endParaRPr>
          </a:p>
          <a:p>
            <a:pPr eaLnBrk="1" hangingPunct="1">
              <a:spcBef>
                <a:spcPts val="300"/>
              </a:spcBef>
              <a:spcAft>
                <a:spcPts val="300"/>
              </a:spcAft>
            </a:pPr>
            <a:r>
              <a:rPr lang="en-US" sz="2400" dirty="0" smtClean="0">
                <a:solidFill>
                  <a:srgbClr val="C00000"/>
                </a:solidFill>
              </a:rPr>
              <a:t>“You </a:t>
            </a:r>
            <a:r>
              <a:rPr lang="en-US" sz="2400" dirty="0">
                <a:solidFill>
                  <a:srgbClr val="C00000"/>
                </a:solidFill>
              </a:rPr>
              <a:t>look sad?  Are you sad</a:t>
            </a:r>
            <a:r>
              <a:rPr lang="en-US" sz="2400" dirty="0" smtClean="0">
                <a:solidFill>
                  <a:srgbClr val="C00000"/>
                </a:solidFill>
              </a:rPr>
              <a:t>?”</a:t>
            </a:r>
            <a:endParaRPr lang="en-US" sz="2400" dirty="0">
              <a:solidFill>
                <a:srgbClr val="C00000"/>
              </a:solidFill>
            </a:endParaRPr>
          </a:p>
        </p:txBody>
      </p:sp>
      <p:sp>
        <p:nvSpPr>
          <p:cNvPr id="3" name="Rectangle 2"/>
          <p:cNvSpPr/>
          <p:nvPr/>
        </p:nvSpPr>
        <p:spPr>
          <a:xfrm>
            <a:off x="762000" y="2466975"/>
            <a:ext cx="7315200" cy="408622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TextBox 3"/>
          <p:cNvSpPr txBox="1"/>
          <p:nvPr/>
        </p:nvSpPr>
        <p:spPr>
          <a:xfrm>
            <a:off x="1447800" y="5247620"/>
            <a:ext cx="5943600" cy="523220"/>
          </a:xfrm>
          <a:prstGeom prst="rect">
            <a:avLst/>
          </a:prstGeom>
          <a:noFill/>
        </p:spPr>
        <p:txBody>
          <a:bodyPr wrap="square" rtlCol="0">
            <a:spAutoFit/>
          </a:bodyPr>
          <a:lstStyle/>
          <a:p>
            <a:pPr algn="ctr"/>
            <a:r>
              <a:rPr lang="en-US" sz="2800" dirty="0" smtClean="0"/>
              <a:t>“I understand how you feel.”</a:t>
            </a:r>
            <a:endParaRPr lang="en-US" sz="2800" dirty="0"/>
          </a:p>
        </p:txBody>
      </p:sp>
      <p:cxnSp>
        <p:nvCxnSpPr>
          <p:cNvPr id="6" name="Straight Connector 5"/>
          <p:cNvCxnSpPr/>
          <p:nvPr/>
        </p:nvCxnSpPr>
        <p:spPr>
          <a:xfrm>
            <a:off x="2324100" y="4749790"/>
            <a:ext cx="4191000" cy="1422410"/>
          </a:xfrm>
          <a:prstGeom prst="line">
            <a:avLst/>
          </a:prstGeom>
          <a:ln w="57150">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293620" y="4749790"/>
            <a:ext cx="3429000" cy="1518880"/>
          </a:xfrm>
          <a:prstGeom prst="line">
            <a:avLst/>
          </a:prstGeom>
          <a:ln w="57150">
            <a:solidFill>
              <a:srgbClr val="0066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413099"/>
            <a:ext cx="7924800" cy="3785652"/>
          </a:xfrm>
          <a:prstGeom prst="rect">
            <a:avLst/>
          </a:prstGeom>
        </p:spPr>
        <p:txBody>
          <a:bodyPr wrap="square">
            <a:spAutoFit/>
          </a:bodyPr>
          <a:lstStyle/>
          <a:p>
            <a:r>
              <a:rPr lang="en-US" dirty="0" smtClean="0"/>
              <a:t>“</a:t>
            </a:r>
            <a:r>
              <a:rPr lang="en-US" i="1" dirty="0"/>
              <a:t>Voiced</a:t>
            </a:r>
            <a:r>
              <a:rPr lang="en-US" dirty="0"/>
              <a:t> empathy for my </a:t>
            </a:r>
            <a:r>
              <a:rPr lang="en-US" dirty="0" smtClean="0"/>
              <a:t>situation/problem” </a:t>
            </a:r>
            <a:r>
              <a:rPr lang="en-US" dirty="0"/>
              <a:t>is generally acknowledged as the most important </a:t>
            </a:r>
            <a:r>
              <a:rPr lang="en-US" dirty="0" smtClean="0"/>
              <a:t>category.  We </a:t>
            </a:r>
            <a:r>
              <a:rPr lang="en-US" dirty="0"/>
              <a:t>are instructed about the importance of this first word, voiced. </a:t>
            </a:r>
            <a:r>
              <a:rPr lang="en-US" dirty="0" smtClean="0"/>
              <a:t>It’s not </a:t>
            </a:r>
            <a:r>
              <a:rPr lang="en-US" dirty="0"/>
              <a:t>enough for someone to have a sympathetic manner or use a caring tone. The students have to say the right words to get credit for compassion</a:t>
            </a:r>
            <a:r>
              <a:rPr lang="en-US" dirty="0" smtClean="0"/>
              <a:t>.”</a:t>
            </a:r>
          </a:p>
          <a:p>
            <a:endParaRPr lang="en-US" dirty="0" smtClean="0"/>
          </a:p>
          <a:p>
            <a:r>
              <a:rPr lang="en-US" dirty="0"/>
              <a:t>“Empathy isn’t just listening, it’s asking the questions whose answers need to be listened to. Empathy requires inquiry as much as imagination. Empathy requires knowing you know nothing.  </a:t>
            </a:r>
          </a:p>
          <a:p>
            <a:endParaRPr lang="en-US" dirty="0"/>
          </a:p>
          <a:p>
            <a:r>
              <a:rPr lang="en-US" dirty="0"/>
              <a:t>Jamison, Leslie (</a:t>
            </a:r>
            <a:r>
              <a:rPr lang="en-US" dirty="0" smtClean="0"/>
              <a:t>2014). </a:t>
            </a:r>
            <a:r>
              <a:rPr lang="en-US" dirty="0"/>
              <a:t>The Empathy Exams: Essays </a:t>
            </a:r>
            <a:r>
              <a:rPr lang="en-US" dirty="0" err="1" smtClean="0"/>
              <a:t>Graywolf</a:t>
            </a:r>
            <a:r>
              <a:rPr lang="en-US" dirty="0" smtClean="0"/>
              <a:t> </a:t>
            </a:r>
            <a:r>
              <a:rPr lang="en-US" dirty="0"/>
              <a:t>Press.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68480">
            <a:off x="3316199" y="130837"/>
            <a:ext cx="1404937" cy="2104365"/>
          </a:xfrm>
          <a:prstGeom prst="rect">
            <a:avLst/>
          </a:prstGeom>
        </p:spPr>
      </p:pic>
    </p:spTree>
    <p:extLst>
      <p:ext uri="{BB962C8B-B14F-4D97-AF65-F5344CB8AC3E}">
        <p14:creationId xmlns:p14="http://schemas.microsoft.com/office/powerpoint/2010/main" val="714848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566"/>
          <a:stretch/>
        </p:blipFill>
        <p:spPr>
          <a:xfrm>
            <a:off x="1447800" y="304800"/>
            <a:ext cx="6400800" cy="4216895"/>
          </a:xfrm>
          <a:prstGeom prst="rect">
            <a:avLst/>
          </a:prstGeom>
        </p:spPr>
      </p:pic>
      <p:sp>
        <p:nvSpPr>
          <p:cNvPr id="3" name="TextBox 2"/>
          <p:cNvSpPr txBox="1"/>
          <p:nvPr/>
        </p:nvSpPr>
        <p:spPr>
          <a:xfrm>
            <a:off x="899160" y="4800600"/>
            <a:ext cx="7239000" cy="1384995"/>
          </a:xfrm>
          <a:prstGeom prst="rect">
            <a:avLst/>
          </a:prstGeom>
          <a:noFill/>
        </p:spPr>
        <p:txBody>
          <a:bodyPr wrap="square" rtlCol="0">
            <a:spAutoFit/>
          </a:bodyPr>
          <a:lstStyle/>
          <a:p>
            <a:r>
              <a:rPr lang="en-US" sz="2800" dirty="0" smtClean="0"/>
              <a:t>Mike:   “You look angry.”</a:t>
            </a:r>
          </a:p>
          <a:p>
            <a:endParaRPr lang="en-US" sz="2800" dirty="0"/>
          </a:p>
          <a:p>
            <a:r>
              <a:rPr lang="en-US" sz="2800" dirty="0" smtClean="0"/>
              <a:t>Client:  “No, I’m pissed off!!!!”</a:t>
            </a:r>
            <a:endParaRPr lang="en-US" sz="2800" dirty="0"/>
          </a:p>
        </p:txBody>
      </p:sp>
    </p:spTree>
    <p:extLst>
      <p:ext uri="{BB962C8B-B14F-4D97-AF65-F5344CB8AC3E}">
        <p14:creationId xmlns:p14="http://schemas.microsoft.com/office/powerpoint/2010/main" val="32538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9003206" cy="2832259"/>
          </a:xfrm>
          <a:prstGeom prst="rect">
            <a:avLst/>
          </a:prstGeom>
        </p:spPr>
      </p:pic>
      <p:sp>
        <p:nvSpPr>
          <p:cNvPr id="3" name="TextBox 2"/>
          <p:cNvSpPr txBox="1"/>
          <p:nvPr/>
        </p:nvSpPr>
        <p:spPr>
          <a:xfrm>
            <a:off x="1295400" y="609600"/>
            <a:ext cx="6858000" cy="523220"/>
          </a:xfrm>
          <a:prstGeom prst="rect">
            <a:avLst/>
          </a:prstGeom>
          <a:noFill/>
        </p:spPr>
        <p:txBody>
          <a:bodyPr wrap="square" rtlCol="0">
            <a:spAutoFit/>
          </a:bodyPr>
          <a:lstStyle/>
          <a:p>
            <a:pPr algn="ctr"/>
            <a:r>
              <a:rPr lang="en-US" sz="2800" dirty="0" smtClean="0">
                <a:solidFill>
                  <a:srgbClr val="C00000"/>
                </a:solidFill>
              </a:rPr>
              <a:t>The power of not-knowing</a:t>
            </a:r>
            <a:endParaRPr lang="en-US" sz="2800" dirty="0">
              <a:solidFill>
                <a:srgbClr val="C00000"/>
              </a:solidFill>
            </a:endParaRPr>
          </a:p>
        </p:txBody>
      </p:sp>
    </p:spTree>
    <p:extLst>
      <p:ext uri="{BB962C8B-B14F-4D97-AF65-F5344CB8AC3E}">
        <p14:creationId xmlns:p14="http://schemas.microsoft.com/office/powerpoint/2010/main" val="687805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1143000" y="1371600"/>
            <a:ext cx="7010400" cy="3185487"/>
          </a:xfrm>
          <a:prstGeom prst="rect">
            <a:avLst/>
          </a:prstGeom>
        </p:spPr>
        <p:txBody>
          <a:bodyPr wrap="square">
            <a:spAutoFit/>
          </a:bodyPr>
          <a:lstStyle/>
          <a:p>
            <a:pPr lvl="0"/>
            <a:r>
              <a:rPr lang="en-US" sz="2800" dirty="0" smtClean="0"/>
              <a:t>Understanding </a:t>
            </a:r>
            <a:r>
              <a:rPr lang="en-US" sz="2800" dirty="0"/>
              <a:t>a patient’s psychological construction of hearing loss</a:t>
            </a:r>
          </a:p>
          <a:p>
            <a:r>
              <a:rPr lang="en-US" sz="2400" dirty="0"/>
              <a:t> </a:t>
            </a:r>
          </a:p>
          <a:p>
            <a:pPr marL="396875" lvl="0" indent="-396875">
              <a:spcBef>
                <a:spcPts val="600"/>
              </a:spcBef>
              <a:spcAft>
                <a:spcPts val="600"/>
              </a:spcAft>
            </a:pPr>
            <a:r>
              <a:rPr lang="en-US" sz="2400" dirty="0" smtClean="0"/>
              <a:t>A.  Refers </a:t>
            </a:r>
            <a:r>
              <a:rPr lang="en-US" sz="2400" dirty="0"/>
              <a:t>to one’s carpentry skills</a:t>
            </a:r>
          </a:p>
          <a:p>
            <a:pPr marL="396875" lvl="0" indent="-396875">
              <a:spcBef>
                <a:spcPts val="600"/>
              </a:spcBef>
              <a:spcAft>
                <a:spcPts val="600"/>
              </a:spcAft>
            </a:pPr>
            <a:r>
              <a:rPr lang="en-US" sz="2400" dirty="0" smtClean="0"/>
              <a:t>B   Has </a:t>
            </a:r>
            <a:r>
              <a:rPr lang="en-US" sz="2400" dirty="0"/>
              <a:t>to do with what sense a patient makes out of his/her hearing loss</a:t>
            </a:r>
          </a:p>
          <a:p>
            <a:pPr marL="396875" lvl="0" indent="-396875">
              <a:spcBef>
                <a:spcPts val="600"/>
              </a:spcBef>
              <a:spcAft>
                <a:spcPts val="600"/>
              </a:spcAft>
            </a:pPr>
            <a:r>
              <a:rPr lang="en-US" sz="2400" dirty="0" smtClean="0"/>
              <a:t>C.  Isn’t </a:t>
            </a:r>
            <a:r>
              <a:rPr lang="en-US" sz="2400" dirty="0"/>
              <a:t>important at all</a:t>
            </a:r>
          </a:p>
        </p:txBody>
      </p:sp>
    </p:spTree>
    <p:extLst>
      <p:ext uri="{BB962C8B-B14F-4D97-AF65-F5344CB8AC3E}">
        <p14:creationId xmlns:p14="http://schemas.microsoft.com/office/powerpoint/2010/main" val="2475506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dirty="0"/>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308872"/>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Achieving</a:t>
            </a:r>
            <a:r>
              <a:rPr lang="en-US" b="1" dirty="0">
                <a:solidFill>
                  <a:schemeClr val="bg1">
                    <a:lumMod val="50000"/>
                  </a:schemeClr>
                </a:solidFill>
              </a:rPr>
              <a:t> </a:t>
            </a:r>
            <a:r>
              <a:rPr lang="en-US" dirty="0">
                <a:solidFill>
                  <a:schemeClr val="bg1">
                    <a:lumMod val="50000"/>
                  </a:schemeClr>
                </a:solidFill>
              </a:rPr>
              <a:t>likability,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Mitigating traumatic transference,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Understanding a patient’s psychological construction of </a:t>
            </a:r>
            <a:r>
              <a:rPr lang="en-US" dirty="0" smtClean="0">
                <a:solidFill>
                  <a:schemeClr val="bg1">
                    <a:lumMod val="50000"/>
                  </a:schemeClr>
                </a:solidFill>
              </a:rPr>
              <a:t>HL</a:t>
            </a:r>
            <a:r>
              <a:rPr lang="en-US" dirty="0" smtClean="0"/>
              <a:t>, </a:t>
            </a:r>
            <a:endParaRPr lang="en-US" dirty="0"/>
          </a:p>
          <a:p>
            <a:pPr marL="342900" indent="-342900">
              <a:spcBef>
                <a:spcPts val="300"/>
              </a:spcBef>
              <a:spcAft>
                <a:spcPts val="300"/>
              </a:spcAft>
              <a:buFont typeface="Wingdings" panose="05000000000000000000" pitchFamily="2" charset="2"/>
              <a:buChar char="v"/>
            </a:pPr>
            <a:r>
              <a:rPr lang="en-US" sz="2400" b="1" dirty="0">
                <a:solidFill>
                  <a:srgbClr val="FF0000"/>
                </a:solidFill>
              </a:rPr>
              <a:t>Eliciting </a:t>
            </a:r>
            <a:r>
              <a:rPr lang="en-US" sz="2400" b="1" dirty="0" smtClean="0">
                <a:solidFill>
                  <a:srgbClr val="FF0000"/>
                </a:solidFill>
              </a:rPr>
              <a:t>and sharing transformative stories, </a:t>
            </a:r>
            <a:endParaRPr lang="en-US" sz="2400" b="1" dirty="0">
              <a:solidFill>
                <a:srgbClr val="FF0000"/>
              </a:solidFill>
            </a:endParaRP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Motivational Interviewing,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Externalizing the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Facilitating conversational pivotal junctures,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Nuts and bolts of collaboration</a:t>
            </a:r>
            <a:r>
              <a:rPr lang="en-US" dirty="0"/>
              <a:t>,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Managing the family and social networks,</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Deliberate </a:t>
            </a:r>
            <a:r>
              <a:rPr lang="en-US" dirty="0">
                <a:solidFill>
                  <a:schemeClr val="bg1">
                    <a:lumMod val="50000"/>
                  </a:schemeClr>
                </a:solidFill>
              </a:rPr>
              <a:t>use of spontaneous humor,</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Making </a:t>
            </a:r>
            <a:r>
              <a:rPr lang="en-US" dirty="0">
                <a:solidFill>
                  <a:schemeClr val="bg1">
                    <a:lumMod val="50000"/>
                  </a:schemeClr>
                </a:solidFill>
              </a:rPr>
              <a:t>effective mental health referrals.  </a:t>
            </a:r>
          </a:p>
        </p:txBody>
      </p:sp>
    </p:spTree>
    <p:extLst>
      <p:ext uri="{BB962C8B-B14F-4D97-AF65-F5344CB8AC3E}">
        <p14:creationId xmlns:p14="http://schemas.microsoft.com/office/powerpoint/2010/main" val="1713120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050" t="16970" r="5657" b="28619"/>
          <a:stretch/>
        </p:blipFill>
        <p:spPr>
          <a:xfrm>
            <a:off x="1295400" y="1874520"/>
            <a:ext cx="6736080" cy="3078480"/>
          </a:xfrm>
          <a:prstGeom prst="rect">
            <a:avLst/>
          </a:prstGeom>
        </p:spPr>
      </p:pic>
      <p:sp>
        <p:nvSpPr>
          <p:cNvPr id="3" name="TextBox 2"/>
          <p:cNvSpPr txBox="1"/>
          <p:nvPr/>
        </p:nvSpPr>
        <p:spPr>
          <a:xfrm>
            <a:off x="1066800" y="581055"/>
            <a:ext cx="7543800" cy="523220"/>
          </a:xfrm>
          <a:prstGeom prst="rect">
            <a:avLst/>
          </a:prstGeom>
          <a:noFill/>
        </p:spPr>
        <p:txBody>
          <a:bodyPr wrap="square" rtlCol="0">
            <a:spAutoFit/>
          </a:bodyPr>
          <a:lstStyle/>
          <a:p>
            <a:r>
              <a:rPr lang="en-US" sz="2800" dirty="0" smtClean="0">
                <a:solidFill>
                  <a:srgbClr val="C00000"/>
                </a:solidFill>
              </a:rPr>
              <a:t>From Museum of Modern Art (MOMA), NYC</a:t>
            </a:r>
            <a:endParaRPr lang="en-US" sz="2800" dirty="0">
              <a:solidFill>
                <a:srgbClr val="C00000"/>
              </a:solidFill>
            </a:endParaRPr>
          </a:p>
        </p:txBody>
      </p:sp>
    </p:spTree>
    <p:extLst>
      <p:ext uri="{BB962C8B-B14F-4D97-AF65-F5344CB8AC3E}">
        <p14:creationId xmlns:p14="http://schemas.microsoft.com/office/powerpoint/2010/main" val="3562926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23900" y="2438400"/>
            <a:ext cx="76962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9144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buFont typeface="Wingdings" pitchFamily="2" charset="2"/>
              <a:buChar char="Ø"/>
            </a:pPr>
            <a:r>
              <a:rPr lang="en-US" sz="2800" b="1" dirty="0">
                <a:solidFill>
                  <a:srgbClr val="C00000"/>
                </a:solidFill>
              </a:rPr>
              <a:t>Focus on third point</a:t>
            </a:r>
          </a:p>
          <a:p>
            <a:pPr eaLnBrk="1" hangingPunct="1">
              <a:spcBef>
                <a:spcPct val="50000"/>
              </a:spcBef>
              <a:buFont typeface="Wingdings" pitchFamily="2" charset="2"/>
              <a:buChar char="Ø"/>
            </a:pPr>
            <a:r>
              <a:rPr lang="en-US" sz="2800" b="1" dirty="0">
                <a:solidFill>
                  <a:srgbClr val="C00000"/>
                </a:solidFill>
              </a:rPr>
              <a:t>Sessions bounded by space &amp; time</a:t>
            </a:r>
          </a:p>
          <a:p>
            <a:pPr eaLnBrk="1" hangingPunct="1">
              <a:spcBef>
                <a:spcPct val="50000"/>
              </a:spcBef>
              <a:buFont typeface="Wingdings" pitchFamily="2" charset="2"/>
              <a:buChar char="Ø"/>
            </a:pPr>
            <a:r>
              <a:rPr lang="en-US" sz="2800" b="1" dirty="0">
                <a:solidFill>
                  <a:srgbClr val="C00000"/>
                </a:solidFill>
              </a:rPr>
              <a:t>Imprinting during crisis</a:t>
            </a:r>
          </a:p>
          <a:p>
            <a:pPr eaLnBrk="1" hangingPunct="1">
              <a:spcBef>
                <a:spcPct val="50000"/>
              </a:spcBef>
              <a:buFont typeface="Wingdings" pitchFamily="2" charset="2"/>
              <a:buChar char="Ø"/>
            </a:pPr>
            <a:r>
              <a:rPr lang="en-US" sz="2800" b="1" dirty="0">
                <a:solidFill>
                  <a:srgbClr val="C00000"/>
                </a:solidFill>
              </a:rPr>
              <a:t>Bearing witness to </a:t>
            </a:r>
            <a:r>
              <a:rPr lang="en-US" sz="2800" b="1" dirty="0" err="1">
                <a:solidFill>
                  <a:srgbClr val="C00000"/>
                </a:solidFill>
              </a:rPr>
              <a:t>pt’s</a:t>
            </a:r>
            <a:r>
              <a:rPr lang="en-US" sz="2800" b="1" dirty="0">
                <a:solidFill>
                  <a:srgbClr val="C00000"/>
                </a:solidFill>
              </a:rPr>
              <a:t> story</a:t>
            </a:r>
          </a:p>
        </p:txBody>
      </p:sp>
      <p:sp>
        <p:nvSpPr>
          <p:cNvPr id="6147" name="Text Box 3"/>
          <p:cNvSpPr txBox="1">
            <a:spLocks noChangeArrowheads="1"/>
          </p:cNvSpPr>
          <p:nvPr/>
        </p:nvSpPr>
        <p:spPr bwMode="auto">
          <a:xfrm>
            <a:off x="457200" y="381000"/>
            <a:ext cx="8229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sz="3200" b="1" dirty="0">
                <a:solidFill>
                  <a:srgbClr val="FFFFFF"/>
                </a:solidFill>
                <a:effectLst>
                  <a:outerShdw blurRad="38100" dist="38100" dir="2700000" algn="tl">
                    <a:srgbClr val="000000">
                      <a:alpha val="43137"/>
                    </a:srgbClr>
                  </a:outerShdw>
                </a:effectLst>
              </a:rPr>
              <a:t>The Transformative Power of an audiologist </a:t>
            </a:r>
            <a:r>
              <a:rPr lang="en-US" sz="3200" b="1" dirty="0" smtClean="0">
                <a:solidFill>
                  <a:srgbClr val="FFFFFF"/>
                </a:solidFill>
                <a:effectLst>
                  <a:outerShdw blurRad="38100" dist="38100" dir="2700000" algn="tl">
                    <a:srgbClr val="000000">
                      <a:alpha val="43137"/>
                    </a:srgbClr>
                  </a:outerShdw>
                </a:effectLst>
              </a:rPr>
              <a:t>visit</a:t>
            </a:r>
            <a:endParaRPr lang="en-US" sz="3200" b="1" dirty="0">
              <a:solidFill>
                <a:srgbClr val="FFFFFF"/>
              </a:solidFill>
              <a:effectLst>
                <a:outerShdw blurRad="38100" dist="38100" dir="2700000" algn="tl">
                  <a:srgbClr val="000000">
                    <a:alpha val="43137"/>
                  </a:srgbClr>
                </a:outerShdw>
              </a:effectLst>
            </a:endParaRPr>
          </a:p>
          <a:p>
            <a:pPr eaLnBrk="1" hangingPunct="1">
              <a:spcBef>
                <a:spcPct val="50000"/>
              </a:spcBef>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81630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85800"/>
            <a:ext cx="6934200" cy="4832092"/>
          </a:xfrm>
          <a:prstGeom prst="rect">
            <a:avLst/>
          </a:prstGeom>
        </p:spPr>
        <p:txBody>
          <a:bodyPr wrap="square">
            <a:spAutoFit/>
          </a:bodyPr>
          <a:lstStyle/>
          <a:p>
            <a:r>
              <a:rPr lang="en-US" sz="2400" dirty="0" smtClean="0">
                <a:solidFill>
                  <a:srgbClr val="C00000"/>
                </a:solidFill>
              </a:rPr>
              <a:t>From a mother of a 2 year old daughter with profound HL:</a:t>
            </a:r>
          </a:p>
          <a:p>
            <a:endParaRPr lang="en-US" dirty="0"/>
          </a:p>
          <a:p>
            <a:r>
              <a:rPr lang="en-US" dirty="0" smtClean="0"/>
              <a:t>"While </a:t>
            </a:r>
            <a:r>
              <a:rPr lang="en-US" dirty="0"/>
              <a:t>Dr. Smith was showing me how the hearing aid worked, I couldn’t help blurting out ‘It’s so unfair for my poor little girl’ and I started to cry.  He stopped for a second and said in a very soft, kind voice, ‘You know, everyone has some kind of burden; she’s going to be okay.’  </a:t>
            </a:r>
            <a:endParaRPr lang="en-US" dirty="0" smtClean="0"/>
          </a:p>
          <a:p>
            <a:endParaRPr lang="en-US" dirty="0"/>
          </a:p>
          <a:p>
            <a:r>
              <a:rPr lang="en-US" dirty="0" smtClean="0"/>
              <a:t>I </a:t>
            </a:r>
            <a:r>
              <a:rPr lang="en-US" dirty="0"/>
              <a:t>felt the beginnings of hope.  So I asked him more about what the audiogram meant.  He explained it </a:t>
            </a:r>
            <a:r>
              <a:rPr lang="en-US" dirty="0" smtClean="0"/>
              <a:t>again.</a:t>
            </a:r>
          </a:p>
          <a:p>
            <a:endParaRPr lang="en-US" dirty="0"/>
          </a:p>
          <a:p>
            <a:r>
              <a:rPr lang="en-US" dirty="0" smtClean="0"/>
              <a:t>Funny thing is that I don’t remember what he said.  But I do remember that during </a:t>
            </a:r>
            <a:r>
              <a:rPr lang="en-US" dirty="0"/>
              <a:t>that time with him, everything became so simple, so clear! </a:t>
            </a:r>
            <a:r>
              <a:rPr lang="en-US" dirty="0" smtClean="0"/>
              <a:t>  </a:t>
            </a:r>
            <a:r>
              <a:rPr lang="en-US" u="sng" dirty="0" smtClean="0"/>
              <a:t>Everything </a:t>
            </a:r>
            <a:r>
              <a:rPr lang="en-US" u="sng" dirty="0"/>
              <a:t>became okay</a:t>
            </a:r>
            <a:r>
              <a:rPr lang="en-US" dirty="0"/>
              <a:t>!" </a:t>
            </a:r>
          </a:p>
        </p:txBody>
      </p:sp>
    </p:spTree>
    <p:extLst>
      <p:ext uri="{BB962C8B-B14F-4D97-AF65-F5344CB8AC3E}">
        <p14:creationId xmlns:p14="http://schemas.microsoft.com/office/powerpoint/2010/main" val="5364489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Picture 2" descr="http://www.cyberindian.com/imother/mt7.gif"/>
          <p:cNvPicPr>
            <a:picLocks noChangeAspect="1" noChangeArrowheads="1"/>
          </p:cNvPicPr>
          <p:nvPr/>
        </p:nvPicPr>
        <p:blipFill rotWithShape="1">
          <a:blip r:embed="rId2">
            <a:extLst>
              <a:ext uri="{28A0092B-C50C-407E-A947-70E740481C1C}">
                <a14:useLocalDpi xmlns:a14="http://schemas.microsoft.com/office/drawing/2010/main" val="0"/>
              </a:ext>
            </a:extLst>
          </a:blip>
          <a:srcRect r="7234" b="4881"/>
          <a:stretch/>
        </p:blipFill>
        <p:spPr bwMode="auto">
          <a:xfrm>
            <a:off x="5791200" y="1676400"/>
            <a:ext cx="2178169" cy="30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26931" y="2133600"/>
            <a:ext cx="5105400" cy="2369880"/>
          </a:xfrm>
          <a:prstGeom prst="rect">
            <a:avLst/>
          </a:prstGeom>
        </p:spPr>
        <p:txBody>
          <a:bodyPr wrap="square">
            <a:spAutoFit/>
          </a:bodyPr>
          <a:lstStyle/>
          <a:p>
            <a:pPr marL="122238" indent="-122238">
              <a:buFont typeface="Arial" pitchFamily="34" charset="0"/>
              <a:buNone/>
            </a:pPr>
            <a:r>
              <a:rPr lang="en-US" sz="2400" dirty="0" smtClean="0"/>
              <a:t>“They </a:t>
            </a:r>
            <a:r>
              <a:rPr lang="en-US" sz="2400" dirty="0"/>
              <a:t>may not remember </a:t>
            </a:r>
            <a:r>
              <a:rPr lang="en-US" sz="2400" dirty="0" smtClean="0"/>
              <a:t>what you </a:t>
            </a:r>
            <a:r>
              <a:rPr lang="en-US" sz="2400" dirty="0"/>
              <a:t>said or did, but they’ll </a:t>
            </a:r>
            <a:r>
              <a:rPr lang="en-US" sz="2400" dirty="0" smtClean="0"/>
              <a:t>remember </a:t>
            </a:r>
            <a:r>
              <a:rPr lang="en-US" sz="2400" dirty="0"/>
              <a:t>how you made them feel</a:t>
            </a:r>
            <a:r>
              <a:rPr lang="en-US" sz="2400" dirty="0" smtClean="0"/>
              <a:t>.”</a:t>
            </a:r>
          </a:p>
          <a:p>
            <a:pPr marL="122238" indent="-122238">
              <a:buFont typeface="Arial" pitchFamily="34" charset="0"/>
              <a:buNone/>
            </a:pPr>
            <a:endParaRPr lang="en-US" sz="2400" dirty="0"/>
          </a:p>
          <a:p>
            <a:pPr marL="122238" indent="-122238">
              <a:buFont typeface="Arial" pitchFamily="34" charset="0"/>
              <a:buNone/>
            </a:pPr>
            <a:r>
              <a:rPr lang="en-US" sz="2400" dirty="0" smtClean="0"/>
              <a:t>  Mother Theresa</a:t>
            </a:r>
          </a:p>
          <a:p>
            <a:pPr marL="0" indent="0">
              <a:buFont typeface="Arial" pitchFamily="34" charset="0"/>
              <a:buNone/>
            </a:pPr>
            <a:endParaRPr lang="en-US" sz="1400" dirty="0">
              <a:solidFill>
                <a:srgbClr val="C00000"/>
              </a:solidFill>
            </a:endParaRPr>
          </a:p>
          <a:p>
            <a:pPr marL="0" indent="0">
              <a:buFont typeface="Arial" pitchFamily="34" charset="0"/>
              <a:buNone/>
            </a:pPr>
            <a:endParaRPr lang="en-US" sz="1400" dirty="0">
              <a:solidFill>
                <a:srgbClr val="C00000"/>
              </a:solidFill>
            </a:endParaRPr>
          </a:p>
        </p:txBody>
      </p:sp>
    </p:spTree>
    <p:extLst>
      <p:ext uri="{BB962C8B-B14F-4D97-AF65-F5344CB8AC3E}">
        <p14:creationId xmlns:p14="http://schemas.microsoft.com/office/powerpoint/2010/main" val="107210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Text Box 5122"/>
          <p:cNvSpPr txBox="1">
            <a:spLocks noChangeArrowheads="1"/>
          </p:cNvSpPr>
          <p:nvPr/>
        </p:nvSpPr>
        <p:spPr bwMode="auto">
          <a:xfrm>
            <a:off x="762000" y="762000"/>
            <a:ext cx="7696200" cy="1311275"/>
          </a:xfrm>
          <a:prstGeom prst="rect">
            <a:avLst/>
          </a:prstGeom>
          <a:noFill/>
          <a:ln w="38100">
            <a:noFill/>
            <a:miter lim="800000"/>
            <a:headEnd/>
            <a:tailEnd/>
          </a:ln>
          <a:effectLst/>
        </p:spPr>
        <p:txBody>
          <a:bodyPr>
            <a:spAutoFit/>
          </a:bodyPr>
          <a:lstStyle/>
          <a:p>
            <a:pPr algn="ctr">
              <a:spcBef>
                <a:spcPct val="50000"/>
              </a:spcBef>
              <a:defRPr/>
            </a:pPr>
            <a:r>
              <a:rPr lang="en-US" sz="4000" b="1" dirty="0">
                <a:solidFill>
                  <a:srgbClr val="663300"/>
                </a:solidFill>
                <a:effectLst>
                  <a:outerShdw blurRad="38100" dist="38100" dir="2700000" algn="tl">
                    <a:srgbClr val="000000"/>
                  </a:outerShdw>
                </a:effectLst>
                <a:latin typeface="Arial" charset="0"/>
                <a:cs typeface="Arial" charset="0"/>
              </a:rPr>
              <a:t>Audiologist-Psychologist Dialogue</a:t>
            </a:r>
          </a:p>
        </p:txBody>
      </p:sp>
      <p:sp>
        <p:nvSpPr>
          <p:cNvPr id="7171" name="Text Box 5125"/>
          <p:cNvSpPr txBox="1">
            <a:spLocks noChangeArrowheads="1"/>
          </p:cNvSpPr>
          <p:nvPr/>
        </p:nvSpPr>
        <p:spPr bwMode="auto">
          <a:xfrm>
            <a:off x="1036638" y="4343400"/>
            <a:ext cx="2743200" cy="1311275"/>
          </a:xfrm>
          <a:prstGeom prst="rect">
            <a:avLst/>
          </a:prstGeom>
          <a:solidFill>
            <a:srgbClr val="FF9999"/>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u="sng" dirty="0"/>
              <a:t>Audiology</a:t>
            </a:r>
          </a:p>
          <a:p>
            <a:pPr algn="ctr" eaLnBrk="1" hangingPunct="1"/>
            <a:r>
              <a:rPr lang="en-US" dirty="0" err="1"/>
              <a:t>Dx</a:t>
            </a:r>
            <a:r>
              <a:rPr lang="en-US" dirty="0"/>
              <a:t>, Education &amp; Rx HL</a:t>
            </a:r>
          </a:p>
          <a:p>
            <a:pPr algn="ctr" eaLnBrk="1" hangingPunct="1"/>
            <a:r>
              <a:rPr lang="en-US" dirty="0"/>
              <a:t>Advice</a:t>
            </a:r>
          </a:p>
        </p:txBody>
      </p:sp>
      <p:sp>
        <p:nvSpPr>
          <p:cNvPr id="7172" name="Text Box 5126"/>
          <p:cNvSpPr txBox="1">
            <a:spLocks noChangeArrowheads="1"/>
          </p:cNvSpPr>
          <p:nvPr/>
        </p:nvSpPr>
        <p:spPr bwMode="auto">
          <a:xfrm>
            <a:off x="5684838" y="4343400"/>
            <a:ext cx="2667000" cy="1311275"/>
          </a:xfrm>
          <a:prstGeom prst="rect">
            <a:avLst/>
          </a:prstGeom>
          <a:solidFill>
            <a:srgbClr val="FF9999"/>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u="sng"/>
              <a:t>Psychology</a:t>
            </a:r>
          </a:p>
          <a:p>
            <a:pPr algn="ctr" eaLnBrk="1" hangingPunct="1"/>
            <a:r>
              <a:rPr lang="en-US"/>
              <a:t>Motivation &amp;</a:t>
            </a:r>
          </a:p>
          <a:p>
            <a:pPr algn="ctr" eaLnBrk="1" hangingPunct="1"/>
            <a:r>
              <a:rPr lang="en-US"/>
              <a:t>Emotional overlay of advice</a:t>
            </a:r>
          </a:p>
        </p:txBody>
      </p:sp>
      <p:sp>
        <p:nvSpPr>
          <p:cNvPr id="5125" name="AutoShape 5127"/>
          <p:cNvSpPr>
            <a:spLocks noChangeArrowheads="1"/>
          </p:cNvSpPr>
          <p:nvPr/>
        </p:nvSpPr>
        <p:spPr bwMode="auto">
          <a:xfrm>
            <a:off x="3978275" y="4770438"/>
            <a:ext cx="1447800" cy="228600"/>
          </a:xfrm>
          <a:prstGeom prst="leftRightArrow">
            <a:avLst>
              <a:gd name="adj1" fmla="val 50000"/>
              <a:gd name="adj2" fmla="val 126667"/>
            </a:avLst>
          </a:prstGeom>
          <a:solidFill>
            <a:srgbClr val="FF3399"/>
          </a:solidFill>
          <a:ln w="38100">
            <a:solidFill>
              <a:srgbClr val="FF00FF"/>
            </a:solidFill>
            <a:miter lim="800000"/>
            <a:headEnd/>
            <a:tailEnd/>
          </a:ln>
        </p:spPr>
        <p:txBody>
          <a:bodyPr wrap="none" anchor="ctr"/>
          <a:lstStyle/>
          <a:p>
            <a:endParaRPr lang="en-US"/>
          </a:p>
        </p:txBody>
      </p:sp>
      <p:sp>
        <p:nvSpPr>
          <p:cNvPr id="3078" name="Text Box 3"/>
          <p:cNvSpPr txBox="1">
            <a:spLocks noChangeArrowheads="1"/>
          </p:cNvSpPr>
          <p:nvPr/>
        </p:nvSpPr>
        <p:spPr bwMode="auto">
          <a:xfrm>
            <a:off x="723900" y="2743200"/>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sz="2400" i="1"/>
              <a:t>“If only patients would follow my advice!!!”</a:t>
            </a:r>
          </a:p>
          <a:p>
            <a:pPr algn="ctr" eaLnBrk="1" hangingPunct="1">
              <a:spcBef>
                <a:spcPct val="50000"/>
              </a:spcBef>
            </a:pPr>
            <a:endParaRPr lang="en-US" sz="2400" i="1"/>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7239000" cy="1815882"/>
          </a:xfrm>
          <a:prstGeom prst="rect">
            <a:avLst/>
          </a:prstGeom>
        </p:spPr>
        <p:txBody>
          <a:bodyPr wrap="square">
            <a:spAutoFit/>
          </a:bodyPr>
          <a:lstStyle/>
          <a:p>
            <a:r>
              <a:rPr lang="en-US" sz="2800" dirty="0" smtClean="0"/>
              <a:t>“</a:t>
            </a:r>
            <a:r>
              <a:rPr lang="en-US" sz="2800" dirty="0"/>
              <a:t>Even though I’m </a:t>
            </a:r>
            <a:r>
              <a:rPr lang="en-US" sz="2800" dirty="0" smtClean="0"/>
              <a:t>an audiologist </a:t>
            </a:r>
            <a:r>
              <a:rPr lang="en-US" sz="2800" dirty="0"/>
              <a:t>and not a psychotherapist, I’m having a psychological impact.  Better that I figure out how to maximize this impact</a:t>
            </a:r>
            <a:r>
              <a:rPr lang="en-US" sz="2800" dirty="0" smtClean="0"/>
              <a:t>.”</a:t>
            </a: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4794">
            <a:off x="339725" y="4800600"/>
            <a:ext cx="1217613"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5056188"/>
            <a:ext cx="9144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20936679">
            <a:off x="2576513" y="4733925"/>
            <a:ext cx="6591300" cy="706438"/>
          </a:xfrm>
          <a:prstGeom prst="rect">
            <a:avLst/>
          </a:prstGeom>
        </p:spPr>
        <p:txBody>
          <a:bodyPr>
            <a:spAutoFit/>
          </a:bodyPr>
          <a:lstStyle/>
          <a:p>
            <a:pPr>
              <a:defRPr/>
            </a:pPr>
            <a:r>
              <a:rPr lang="en-US" b="1" dirty="0">
                <a:solidFill>
                  <a:srgbClr val="C00000"/>
                </a:solidFill>
              </a:rPr>
              <a:t>Although audiologists are not psychotherapists, they make psychotherapeutic interventions. </a:t>
            </a:r>
          </a:p>
        </p:txBody>
      </p:sp>
    </p:spTree>
    <p:extLst>
      <p:ext uri="{BB962C8B-B14F-4D97-AF65-F5344CB8AC3E}">
        <p14:creationId xmlns:p14="http://schemas.microsoft.com/office/powerpoint/2010/main" val="37271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09600" y="1938992"/>
            <a:ext cx="7620000" cy="4514850"/>
          </a:xfrm>
          <a:prstGeom prst="rect">
            <a:avLst/>
          </a:prstGeom>
          <a:solidFill>
            <a:schemeClr val="folHlink"/>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ltLang="en-US" sz="1800" dirty="0">
                <a:solidFill>
                  <a:srgbClr val="FFFFFF"/>
                </a:solidFill>
                <a:latin typeface="Times New Roman" pitchFamily="18" charset="0"/>
                <a:cs typeface="Courier New" pitchFamily="49" charset="0"/>
              </a:rPr>
              <a:t>"Dear audiologists,   </a:t>
            </a:r>
            <a:endParaRPr lang="en-US" altLang="en-US" sz="1800" dirty="0">
              <a:solidFill>
                <a:srgbClr val="FFFFFF"/>
              </a:solidFill>
              <a:latin typeface="Times New Roman" pitchFamily="18" charset="0"/>
              <a:cs typeface="Times New Roman" pitchFamily="18" charset="0"/>
            </a:endParaRPr>
          </a:p>
          <a:p>
            <a:pPr eaLnBrk="1" hangingPunct="1">
              <a:spcBef>
                <a:spcPct val="50000"/>
              </a:spcBef>
            </a:pPr>
            <a:r>
              <a:rPr lang="en-US" altLang="en-US" sz="1800" dirty="0">
                <a:solidFill>
                  <a:srgbClr val="FFFFFF"/>
                </a:solidFill>
                <a:latin typeface="Times New Roman" pitchFamily="18" charset="0"/>
                <a:cs typeface="Courier New" pitchFamily="49" charset="0"/>
              </a:rPr>
              <a:t>	“Thank you for touching peoples</a:t>
            </a:r>
            <a:r>
              <a:rPr lang="en-US" altLang="en-US" sz="1800" dirty="0">
                <a:solidFill>
                  <a:srgbClr val="FFFFFF"/>
                </a:solidFill>
                <a:latin typeface="Times New Roman" pitchFamily="18" charset="0"/>
                <a:cs typeface="Times New Roman" pitchFamily="18" charset="0"/>
              </a:rPr>
              <a:t>’</a:t>
            </a:r>
            <a:r>
              <a:rPr lang="en-US" altLang="en-US" sz="1800" dirty="0">
                <a:solidFill>
                  <a:srgbClr val="FFFFFF"/>
                </a:solidFill>
                <a:latin typeface="Times New Roman" pitchFamily="18" charset="0"/>
                <a:cs typeface="Courier New" pitchFamily="49" charset="0"/>
              </a:rPr>
              <a:t> lives through some very difficult moments.  You give me a sacred gift for which I don</a:t>
            </a:r>
            <a:r>
              <a:rPr lang="en-US" altLang="en-US" sz="1800" dirty="0">
                <a:solidFill>
                  <a:srgbClr val="FFFFFF"/>
                </a:solidFill>
                <a:latin typeface="Times New Roman" pitchFamily="18" charset="0"/>
                <a:cs typeface="Times New Roman" pitchFamily="18" charset="0"/>
              </a:rPr>
              <a:t>’</a:t>
            </a:r>
            <a:r>
              <a:rPr lang="en-US" altLang="en-US" sz="1800" dirty="0">
                <a:solidFill>
                  <a:srgbClr val="FFFFFF"/>
                </a:solidFill>
                <a:latin typeface="Times New Roman" pitchFamily="18" charset="0"/>
                <a:cs typeface="Courier New" pitchFamily="49" charset="0"/>
              </a:rPr>
              <a:t>t have enough words to properly say thank you.   </a:t>
            </a:r>
            <a:endParaRPr lang="en-US" altLang="en-US" sz="1800" dirty="0">
              <a:solidFill>
                <a:srgbClr val="FFFFFF"/>
              </a:solidFill>
              <a:latin typeface="Times New Roman" pitchFamily="18" charset="0"/>
              <a:cs typeface="Times New Roman" pitchFamily="18" charset="0"/>
            </a:endParaRPr>
          </a:p>
          <a:p>
            <a:pPr eaLnBrk="1" hangingPunct="1">
              <a:spcBef>
                <a:spcPct val="50000"/>
              </a:spcBef>
            </a:pPr>
            <a:r>
              <a:rPr lang="en-US" altLang="en-US" sz="1800" dirty="0">
                <a:solidFill>
                  <a:srgbClr val="FFFFFF"/>
                </a:solidFill>
                <a:latin typeface="Times New Roman" pitchFamily="18" charset="0"/>
                <a:cs typeface="Courier New" pitchFamily="49" charset="0"/>
              </a:rPr>
              <a:t>	“Let me try anyway... Thank you for your technical expertise: your ability to explain what all those knobs do and what they mean.  But most of all, thank you for being there, for listening, for your comfort and for your patience - for making it possible for me to leave your office with confidence and hope. </a:t>
            </a:r>
            <a:endParaRPr lang="en-US" altLang="en-US" sz="1800" dirty="0">
              <a:solidFill>
                <a:srgbClr val="FFFFFF"/>
              </a:solidFill>
              <a:latin typeface="Times New Roman" pitchFamily="18" charset="0"/>
              <a:cs typeface="Times New Roman" pitchFamily="18" charset="0"/>
            </a:endParaRPr>
          </a:p>
          <a:p>
            <a:pPr eaLnBrk="1" hangingPunct="1">
              <a:spcBef>
                <a:spcPct val="50000"/>
              </a:spcBef>
            </a:pPr>
            <a:r>
              <a:rPr lang="en-US" altLang="en-US" sz="1800" dirty="0">
                <a:solidFill>
                  <a:srgbClr val="FFFFFF"/>
                </a:solidFill>
                <a:latin typeface="Times New Roman" pitchFamily="18" charset="0"/>
                <a:cs typeface="Courier New" pitchFamily="49" charset="0"/>
              </a:rPr>
              <a:t>	“Tommy is now 15 years old and he</a:t>
            </a:r>
            <a:r>
              <a:rPr lang="en-US" altLang="en-US" sz="1800" dirty="0">
                <a:solidFill>
                  <a:srgbClr val="FFFFFF"/>
                </a:solidFill>
                <a:latin typeface="Times New Roman" pitchFamily="18" charset="0"/>
                <a:cs typeface="Times New Roman" pitchFamily="18" charset="0"/>
              </a:rPr>
              <a:t>’</a:t>
            </a:r>
            <a:r>
              <a:rPr lang="en-US" altLang="en-US" sz="1800" dirty="0">
                <a:solidFill>
                  <a:srgbClr val="FFFFFF"/>
                </a:solidFill>
                <a:latin typeface="Times New Roman" pitchFamily="18" charset="0"/>
                <a:cs typeface="Courier New" pitchFamily="49" charset="0"/>
              </a:rPr>
              <a:t>s a happy kid and doing well in school.  His hearing loss has become a normal part of our lives largely because of you.  I bet your clients ‘double click’ you to meetings in their heads like I still do </a:t>
            </a:r>
            <a:r>
              <a:rPr lang="en-US" altLang="en-US" sz="1800" u="sng" dirty="0">
                <a:solidFill>
                  <a:srgbClr val="FFFFFF"/>
                </a:solidFill>
                <a:latin typeface="Times New Roman" pitchFamily="18" charset="0"/>
                <a:cs typeface="Courier New" pitchFamily="49" charset="0"/>
              </a:rPr>
              <a:t>without you even knowing it</a:t>
            </a:r>
            <a:r>
              <a:rPr lang="en-US" altLang="en-US" sz="1800" dirty="0">
                <a:solidFill>
                  <a:srgbClr val="FFFFFF"/>
                </a:solidFill>
                <a:latin typeface="Times New Roman" pitchFamily="18" charset="0"/>
                <a:cs typeface="Courier New" pitchFamily="49" charset="0"/>
              </a:rPr>
              <a:t>; and that your spiritual presence in their lives helps make everything okay.    </a:t>
            </a:r>
            <a:endParaRPr lang="en-US" altLang="en-US" sz="1800" dirty="0">
              <a:solidFill>
                <a:srgbClr val="FFFFFF"/>
              </a:solidFill>
              <a:latin typeface="Times New Roman" pitchFamily="18" charset="0"/>
              <a:cs typeface="Times New Roman" pitchFamily="18" charset="0"/>
            </a:endParaRPr>
          </a:p>
          <a:p>
            <a:pPr eaLnBrk="1" hangingPunct="1">
              <a:spcBef>
                <a:spcPct val="50000"/>
              </a:spcBef>
            </a:pPr>
            <a:r>
              <a:rPr lang="en-US" altLang="en-US" sz="1800" dirty="0">
                <a:solidFill>
                  <a:srgbClr val="FFFFFF"/>
                </a:solidFill>
                <a:latin typeface="Times New Roman" pitchFamily="18" charset="0"/>
                <a:cs typeface="Courier New" pitchFamily="49" charset="0"/>
              </a:rPr>
              <a:t>	“With much gratitude and love, Joan.”</a:t>
            </a:r>
          </a:p>
        </p:txBody>
      </p:sp>
      <p:sp>
        <p:nvSpPr>
          <p:cNvPr id="10243" name="Text Box 3"/>
          <p:cNvSpPr txBox="1">
            <a:spLocks noChangeArrowheads="1"/>
          </p:cNvSpPr>
          <p:nvPr/>
        </p:nvSpPr>
        <p:spPr bwMode="auto">
          <a:xfrm>
            <a:off x="990600" y="0"/>
            <a:ext cx="7315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altLang="en-US" sz="3600" dirty="0">
                <a:solidFill>
                  <a:srgbClr val="C00000"/>
                </a:solidFill>
                <a:latin typeface="Times New Roman" pitchFamily="18" charset="0"/>
              </a:rPr>
              <a:t>Bermuda, Here I Come!</a:t>
            </a:r>
          </a:p>
          <a:p>
            <a:pPr algn="ctr" eaLnBrk="1" hangingPunct="1">
              <a:spcBef>
                <a:spcPct val="50000"/>
              </a:spcBef>
            </a:pPr>
            <a:r>
              <a:rPr lang="en-US" altLang="en-US" sz="2400" dirty="0">
                <a:solidFill>
                  <a:srgbClr val="C00000"/>
                </a:solidFill>
                <a:latin typeface="Times New Roman" pitchFamily="18" charset="0"/>
              </a:rPr>
              <a:t>Letter from a mother for the annual convention of (then called) </a:t>
            </a:r>
            <a:r>
              <a:rPr lang="en-US" altLang="en-US" sz="2400" dirty="0" err="1">
                <a:solidFill>
                  <a:srgbClr val="C00000"/>
                </a:solidFill>
                <a:latin typeface="Times New Roman" pitchFamily="18" charset="0"/>
              </a:rPr>
              <a:t>Assoc</a:t>
            </a:r>
            <a:r>
              <a:rPr lang="en-US" altLang="en-US" sz="2400" dirty="0">
                <a:solidFill>
                  <a:srgbClr val="C00000"/>
                </a:solidFill>
                <a:latin typeface="Times New Roman" pitchFamily="18" charset="0"/>
              </a:rPr>
              <a:t> Dispensing Audiologists, </a:t>
            </a:r>
            <a:r>
              <a:rPr lang="en-US" altLang="en-US" sz="2400" dirty="0">
                <a:solidFill>
                  <a:srgbClr val="C00000"/>
                </a:solidFill>
                <a:latin typeface="Times New Roman" pitchFamily="18" charset="0"/>
                <a:cs typeface="Times New Roman" pitchFamily="18" charset="0"/>
              </a:rPr>
              <a:t>Oct 27, 1999</a:t>
            </a:r>
          </a:p>
        </p:txBody>
      </p:sp>
    </p:spTree>
    <p:extLst>
      <p:ext uri="{BB962C8B-B14F-4D97-AF65-F5344CB8AC3E}">
        <p14:creationId xmlns:p14="http://schemas.microsoft.com/office/powerpoint/2010/main" val="1077859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057400"/>
            <a:ext cx="5257800" cy="3539430"/>
          </a:xfrm>
          <a:prstGeom prst="rect">
            <a:avLst/>
          </a:prstGeom>
          <a:noFill/>
        </p:spPr>
        <p:txBody>
          <a:bodyPr wrap="square" rtlCol="0">
            <a:spAutoFit/>
          </a:bodyPr>
          <a:lstStyle/>
          <a:p>
            <a:r>
              <a:rPr lang="en-US" dirty="0" smtClean="0"/>
              <a:t>T:   “How do you feel about . . . ?”</a:t>
            </a:r>
          </a:p>
          <a:p>
            <a:endParaRPr lang="en-US" dirty="0"/>
          </a:p>
          <a:p>
            <a:r>
              <a:rPr lang="en-US" dirty="0" smtClean="0"/>
              <a:t>Pt:  “Ok.”</a:t>
            </a:r>
          </a:p>
          <a:p>
            <a:endParaRPr lang="en-US" dirty="0"/>
          </a:p>
          <a:p>
            <a:r>
              <a:rPr lang="en-US" dirty="0" smtClean="0"/>
              <a:t>T:   “What do you think about . . . ?”</a:t>
            </a:r>
          </a:p>
          <a:p>
            <a:endParaRPr lang="en-US" dirty="0"/>
          </a:p>
          <a:p>
            <a:r>
              <a:rPr lang="en-US" dirty="0" smtClean="0"/>
              <a:t>Pt:  “</a:t>
            </a:r>
            <a:r>
              <a:rPr lang="en-US" dirty="0" err="1" smtClean="0"/>
              <a:t>Dunno</a:t>
            </a:r>
            <a:endParaRPr lang="en-US" dirty="0" smtClean="0"/>
          </a:p>
          <a:p>
            <a:endParaRPr lang="en-US" dirty="0"/>
          </a:p>
          <a:p>
            <a:r>
              <a:rPr lang="en-US" dirty="0" smtClean="0"/>
              <a:t>T:   “Hey, do you </a:t>
            </a:r>
            <a:r>
              <a:rPr lang="en-US" dirty="0" err="1" smtClean="0"/>
              <a:t>wanna</a:t>
            </a:r>
            <a:r>
              <a:rPr lang="en-US" dirty="0" smtClean="0"/>
              <a:t> hear a story?”</a:t>
            </a:r>
          </a:p>
          <a:p>
            <a:endParaRPr lang="en-US" dirty="0"/>
          </a:p>
          <a:p>
            <a:r>
              <a:rPr lang="en-US" dirty="0" smtClean="0"/>
              <a:t>Pt:</a:t>
            </a:r>
            <a:r>
              <a:rPr lang="en-US" sz="2400" dirty="0" smtClean="0">
                <a:solidFill>
                  <a:srgbClr val="C00000"/>
                </a:solidFill>
              </a:rPr>
              <a:t>  “SURE!!”  </a:t>
            </a:r>
            <a:endParaRPr lang="en-US" dirty="0">
              <a:solidFill>
                <a:srgbClr val="C00000"/>
              </a:solidFill>
            </a:endParaRPr>
          </a:p>
        </p:txBody>
      </p:sp>
      <p:sp>
        <p:nvSpPr>
          <p:cNvPr id="3" name="TextBox 2"/>
          <p:cNvSpPr txBox="1"/>
          <p:nvPr/>
        </p:nvSpPr>
        <p:spPr>
          <a:xfrm>
            <a:off x="685800" y="304800"/>
            <a:ext cx="7772400" cy="1077218"/>
          </a:xfrm>
          <a:prstGeom prst="rect">
            <a:avLst/>
          </a:prstGeom>
          <a:noFill/>
        </p:spPr>
        <p:txBody>
          <a:bodyPr wrap="square" rtlCol="0">
            <a:spAutoFit/>
          </a:bodyPr>
          <a:lstStyle/>
          <a:p>
            <a:pPr algn="ctr"/>
            <a:r>
              <a:rPr lang="en-US" sz="3200" dirty="0" smtClean="0">
                <a:solidFill>
                  <a:srgbClr val="C00000"/>
                </a:solidFill>
              </a:rPr>
              <a:t>The magic of sharing instructive stories </a:t>
            </a:r>
          </a:p>
          <a:p>
            <a:pPr algn="ctr"/>
            <a:r>
              <a:rPr lang="en-US" sz="3200" dirty="0" smtClean="0">
                <a:solidFill>
                  <a:srgbClr val="C00000"/>
                </a:solidFill>
              </a:rPr>
              <a:t>with </a:t>
            </a:r>
            <a:r>
              <a:rPr lang="en-US" sz="3200" dirty="0" err="1" smtClean="0">
                <a:solidFill>
                  <a:srgbClr val="C00000"/>
                </a:solidFill>
              </a:rPr>
              <a:t>pts</a:t>
            </a:r>
            <a:endParaRPr lang="en-US" sz="3200" dirty="0">
              <a:solidFill>
                <a:srgbClr val="C00000"/>
              </a:solidFill>
            </a:endParaRPr>
          </a:p>
        </p:txBody>
      </p:sp>
    </p:spTree>
    <p:extLst>
      <p:ext uri="{BB962C8B-B14F-4D97-AF65-F5344CB8AC3E}">
        <p14:creationId xmlns:p14="http://schemas.microsoft.com/office/powerpoint/2010/main" val="30271094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1524000"/>
            <a:ext cx="8077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smtClean="0"/>
              <a:t>“Instead </a:t>
            </a:r>
            <a:r>
              <a:rPr lang="en-US" sz="2400" dirty="0"/>
              <a:t>of </a:t>
            </a:r>
            <a:r>
              <a:rPr lang="en-US" sz="2400" dirty="0" smtClean="0"/>
              <a:t>asking </a:t>
            </a:r>
            <a:r>
              <a:rPr lang="en-US" sz="2400" dirty="0" err="1" smtClean="0"/>
              <a:t>pts</a:t>
            </a:r>
            <a:r>
              <a:rPr lang="en-US" sz="2400" dirty="0" smtClean="0"/>
              <a:t> “How </a:t>
            </a:r>
            <a:r>
              <a:rPr lang="en-US" sz="2400" dirty="0"/>
              <a:t>do you feel....?" it often works for me to say "</a:t>
            </a:r>
            <a:r>
              <a:rPr lang="en-US" sz="2400" dirty="0" smtClean="0"/>
              <a:t>I find that </a:t>
            </a:r>
            <a:r>
              <a:rPr lang="en-US" sz="2400" dirty="0"/>
              <a:t>many people with your kind of HL can </a:t>
            </a:r>
            <a:r>
              <a:rPr lang="en-US" sz="2400" dirty="0" smtClean="0"/>
              <a:t>have problems </a:t>
            </a:r>
            <a:r>
              <a:rPr lang="en-US" sz="2400" dirty="0"/>
              <a:t>with ...e.g. social groups, feeling bad about not hearing in meetings, having their </a:t>
            </a:r>
            <a:r>
              <a:rPr lang="en-US" sz="2400" dirty="0" smtClean="0"/>
              <a:t>HA whistle </a:t>
            </a:r>
            <a:r>
              <a:rPr lang="en-US" sz="2400" dirty="0"/>
              <a:t>in </a:t>
            </a:r>
            <a:r>
              <a:rPr lang="en-US" sz="2400" dirty="0" smtClean="0"/>
              <a:t>public, etc.  Do </a:t>
            </a:r>
            <a:r>
              <a:rPr lang="en-US" sz="2400" dirty="0"/>
              <a:t>you think that this could be a something that might happen to </a:t>
            </a:r>
            <a:r>
              <a:rPr lang="en-US" sz="2400" dirty="0" smtClean="0"/>
              <a:t>you?" </a:t>
            </a:r>
            <a:endParaRPr lang="en-US" sz="2400" dirty="0"/>
          </a:p>
          <a:p>
            <a:endParaRPr lang="en-US" sz="2400" dirty="0"/>
          </a:p>
          <a:p>
            <a:r>
              <a:rPr lang="en-US" sz="2400" dirty="0" smtClean="0"/>
              <a:t>“This </a:t>
            </a:r>
            <a:r>
              <a:rPr lang="en-US" sz="2400" dirty="0"/>
              <a:t>approach usually leads into all sorts of things in less direct way</a:t>
            </a:r>
            <a:r>
              <a:rPr lang="en-US" sz="2400" dirty="0" smtClean="0"/>
              <a:t>.”</a:t>
            </a:r>
          </a:p>
          <a:p>
            <a:endParaRPr lang="en-US" sz="2400" dirty="0"/>
          </a:p>
          <a:p>
            <a:r>
              <a:rPr lang="en-US" sz="2400" dirty="0" smtClean="0"/>
              <a:t>Audiologist</a:t>
            </a:r>
            <a:endParaRPr lang="en-US" sz="2400" dirty="0"/>
          </a:p>
        </p:txBody>
      </p:sp>
    </p:spTree>
    <p:extLst>
      <p:ext uri="{BB962C8B-B14F-4D97-AF65-F5344CB8AC3E}">
        <p14:creationId xmlns:p14="http://schemas.microsoft.com/office/powerpoint/2010/main" val="35862492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C:\Documents and Settings\Mike\Desktop\images.jpg"/>
          <p:cNvPicPr>
            <a:picLocks noChangeAspect="1" noChangeArrowheads="1"/>
          </p:cNvPicPr>
          <p:nvPr/>
        </p:nvPicPr>
        <p:blipFill rotWithShape="1">
          <a:blip r:embed="rId2">
            <a:extLst>
              <a:ext uri="{28A0092B-C50C-407E-A947-70E740481C1C}">
                <a14:useLocalDpi xmlns:a14="http://schemas.microsoft.com/office/drawing/2010/main" val="0"/>
              </a:ext>
            </a:extLst>
          </a:blip>
          <a:srcRect l="5042" t="5262"/>
          <a:stretch/>
        </p:blipFill>
        <p:spPr bwMode="auto">
          <a:xfrm rot="1235193">
            <a:off x="1569720" y="746759"/>
            <a:ext cx="2532514" cy="252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6" descr="C:\Users\Mike\AppData\Local\Microsoft\Windows\Temporary Internet Files\Content.IE5\E0MZUXQY\MC9002811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047999"/>
            <a:ext cx="45561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893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71600"/>
            <a:ext cx="8153400" cy="1384995"/>
          </a:xfrm>
          <a:prstGeom prst="rect">
            <a:avLst/>
          </a:prstGeom>
        </p:spPr>
        <p:txBody>
          <a:bodyPr wrap="square">
            <a:spAutoFit/>
          </a:bodyPr>
          <a:lstStyle/>
          <a:p>
            <a:pPr>
              <a:lnSpc>
                <a:spcPct val="150000"/>
              </a:lnSpc>
            </a:pPr>
            <a:r>
              <a:rPr lang="en-US" sz="2800" dirty="0" smtClean="0"/>
              <a:t>“When </a:t>
            </a:r>
            <a:r>
              <a:rPr lang="en-US" sz="2800" dirty="0"/>
              <a:t>I grieved that I’ll never be as </a:t>
            </a:r>
            <a:r>
              <a:rPr lang="en-US" sz="2800" dirty="0" smtClean="0"/>
              <a:t>good a golfer </a:t>
            </a:r>
            <a:r>
              <a:rPr lang="en-US" sz="2800" dirty="0"/>
              <a:t>as I </a:t>
            </a:r>
            <a:r>
              <a:rPr lang="en-US" sz="2800" dirty="0" err="1" smtClean="0"/>
              <a:t>wanna</a:t>
            </a:r>
            <a:r>
              <a:rPr lang="en-US" sz="2800" dirty="0" smtClean="0"/>
              <a:t>, </a:t>
            </a:r>
            <a:r>
              <a:rPr lang="en-US" sz="2800" dirty="0"/>
              <a:t>I realize I’m </a:t>
            </a:r>
            <a:r>
              <a:rPr lang="en-US" sz="2800" dirty="0" smtClean="0"/>
              <a:t>enjoying </a:t>
            </a:r>
            <a:r>
              <a:rPr lang="en-US" sz="2800" dirty="0"/>
              <a:t>it more</a:t>
            </a:r>
            <a:r>
              <a:rPr lang="en-US" sz="2800" dirty="0" smtClean="0"/>
              <a:t>!”     </a:t>
            </a:r>
            <a:endParaRPr lang="en-US" sz="2800" dirty="0"/>
          </a:p>
        </p:txBody>
      </p:sp>
      <p:sp>
        <p:nvSpPr>
          <p:cNvPr id="3" name="Rectangle 2"/>
          <p:cNvSpPr/>
          <p:nvPr/>
        </p:nvSpPr>
        <p:spPr>
          <a:xfrm>
            <a:off x="-3276600" y="3657600"/>
            <a:ext cx="3124200" cy="685800"/>
          </a:xfrm>
          <a:prstGeom prst="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hear as much</a:t>
            </a:r>
            <a:endParaRPr lang="en-US" sz="2800" dirty="0">
              <a:solidFill>
                <a:schemeClr val="tx1"/>
              </a:solidFill>
            </a:endParaRPr>
          </a:p>
        </p:txBody>
      </p:sp>
      <p:pic>
        <p:nvPicPr>
          <p:cNvPr id="43011" name="Picture 3" descr="C:\Users\Mike\AppData\Local\Microsoft\Windows\Temporary Internet Files\Content.IE5\Y9Q5A7YH\MC9003837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413759"/>
            <a:ext cx="2209800" cy="283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77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025 C 0.00591 -0.01759 0.01216 -0.0125 0.02014 -0.00972 C 0.02448 -0.0081 0.03334 -0.00509 0.03334 -0.00486 C 0.03507 -0.0037 0.03646 -0.00162 0.03837 -0.00069 C 0.04045 0.00047 0.04306 -3.33333E-6 0.04514 0.00139 C 0.05052 0.00486 0.05434 0.0125 0.06007 0.01482 C 0.06337 0.01644 0.07014 0.01945 0.07014 0.01968 C 0.07552 0.02686 0.07969 0.02801 0.08681 0.03287 C 0.10122 0.05186 0.08577 0.03449 0.1 0.04398 C 0.10139 0.04491 0.10209 0.04699 0.10348 0.04838 C 0.10764 0.05186 0.11094 0.05301 0.11511 0.05486 C 0.12414 0.06436 0.12535 0.06783 0.13681 0.07292 C 0.14011 0.07408 0.1467 0.07709 0.1467 0.07732 C 0.15608 0.08635 0.15104 0.08287 0.16337 0.08843 C 0.16528 0.08889 0.16841 0.09051 0.16841 0.09074 C 0.17483 0.09908 0.19566 0.10602 0.20504 0.10811 C 0.21285 0.11343 0.22118 0.11736 0.22848 0.12361 C 0.23073 0.12593 0.23247 0.12894 0.23507 0.13033 C 0.24966 0.13843 0.24306 0.12454 0.26007 0.13936 C 0.26598 0.14491 0.27188 0.14653 0.27848 0.15047 C 0.29601 0.16135 0.28577 0.15741 0.29844 0.16158 C 0.30973 0.17153 0.29601 0.16042 0.31667 0.17037 C 0.34289 0.18287 0.31459 0.17338 0.33334 0.1794 C 0.33976 0.18357 0.34514 0.18496 0.35174 0.18843 C 0.36285 0.19398 0.37361 0.20139 0.38507 0.20602 C 0.38993 0.20787 0.39514 0.20903 0.4 0.21042 C 0.41025 0.21945 0.43108 0.22408 0.44341 0.22848 C 0.45521 0.23218 0.46667 0.23797 0.47848 0.24144 C 0.50712 0.25047 0.5375 0.25556 0.56667 0.25949 C 0.62726 0.25834 0.68837 0.26551 0.74844 0.25486 C 0.77049 0.25093 0.78368 0.24445 0.80348 0.23936 C 0.81598 0.22755 0.79757 0.24352 0.82344 0.23264 C 0.82778 0.23102 0.83091 0.22616 0.83507 0.22361 C 0.83716 0.22246 0.83941 0.22246 0.84167 0.22153 C 0.85764 0.21088 0.85018 0.21366 0.86337 0.21042 C 0.87257 0.19815 0.88542 0.19306 0.89514 0.18148 C 0.90834 0.16551 0.89983 0.17014 0.91007 0.16598 C 0.91806 0.15 0.90747 0.16898 0.92014 0.15486 C 0.9217 0.15348 0.92223 0.15047 0.92344 0.14838 C 0.9283 0.13982 0.9349 0.13311 0.93837 0.12361 C 0.94236 0.11297 0.93993 0.11736 0.94514 0.11042 C 0.94844 0.09653 0.95174 0.08449 0.95834 0.07292 C 0.95955 0.06389 0.96059 0.05486 0.96181 0.04584 C 0.96771 0.00047 0.94427 -0.03356 0.91667 -0.05162 C 0.90816 -0.06319 0.89618 -0.07176 0.88507 -0.07824 C 0.86858 -0.08773 0.88091 -0.07754 0.86841 -0.08727 C 0.86164 -0.09259 0.85608 -0.09514 0.84844 -0.09861 C 0.8467 -0.09907 0.84341 -0.10069 0.84341 -0.10046 C 0.83403 -0.09977 0.82431 -0.10162 0.81511 -0.09861 C 0.80191 -0.09421 0.79584 -0.07314 0.78334 -0.06713 C 0.77986 -0.05208 0.7849 -0.06759 0.77674 -0.05856 C 0.7599 -0.04004 0.78316 -0.05717 0.76511 -0.04514 C 0.76129 -0.03055 0.75191 -0.02106 0.7467 -0.00717 C 0.74289 0.00278 0.7382 0.01204 0.73334 0.02153 C 0.72709 0.0338 0.73299 0.02686 0.72674 0.03704 C 0.72518 0.03982 0.72292 0.04098 0.7217 0.04398 C 0.71563 0.05695 0.71129 0.07084 0.70504 0.0838 C 0.69879 0.09699 0.69532 0.11436 0.68334 0.11945 C 0.67865 0.12801 0.67605 0.13357 0.66841 0.13704 C 0.65486 0.15093 0.63855 0.16042 0.6217 0.16598 C 0.60504 0.16551 0.58837 0.16505 0.5717 0.16389 C 0.56025 0.16297 0.55157 0.15394 0.54167 0.14838 C 0.52934 0.14098 0.51615 0.13195 0.50348 0.12593 C 0.49688 0.1176 0.48855 0.11505 0.48177 0.10602 C 0.47361 0.09537 0.47761 0.09931 0.47014 0.0926 C 0.46528 0.08357 0.46042 0.07246 0.45504 0.06389 C 0.45 0.05556 0.44358 0.04885 0.44011 0.03936 C 0.43698 0.03102 0.43351 0.02292 0.43004 0.01482 C 0.4257 0.00486 0.41684 -0.00949 0.41337 -0.0206 C 0.40521 -0.04814 0.39497 -0.07407 0.38507 -0.10069 C 0.38212 -0.12361 0.37396 -0.14328 0.36841 -0.16527 C 0.3573 -0.20926 0.36459 -0.18796 0.35677 -0.20972 C 0.35348 -0.23055 0.35 -0.25092 0.34653 -0.27176 C 0.34549 -0.29375 0.3441 -0.31597 0.34167 -0.33819 C 0.34289 -0.38588 0.34045 -0.41481 0.35504 -0.45393 C 0.35903 -0.46504 0.36042 -0.47384 0.36841 -0.48078 C 0.37605 -0.49629 0.39167 -0.50625 0.40504 -0.50949 C 0.41632 -0.51551 0.42639 -0.51875 0.43837 -0.52083 C 0.45886 -0.52847 0.47466 -0.53009 0.4967 -0.53194 C 0.54167 -0.53009 0.58681 -0.52893 0.63177 -0.52731 C 0.64289 -0.52685 0.654 -0.52615 0.66511 -0.525 C 0.67622 -0.52407 0.69844 -0.52083 0.69844 -0.5206 C 0.72136 -0.51273 0.70782 -0.51713 0.74167 -0.50717 C 0.7467 -0.50602 0.75677 -0.50301 0.75677 -0.50277 C 0.78872 -0.48148 0.82309 -0.4662 0.85504 -0.4449 C 0.87917 -0.42916 0.89948 -0.40277 0.92344 -0.38727 C 0.9349 -0.37176 0.95018 -0.35439 0.95677 -0.33379 C 0.96268 -0.31551 0.96528 -0.29699 0.97014 -0.27824 C 0.97396 -0.23449 0.97344 -0.22801 0.97014 -0.16736 C 0.96962 -0.15671 0.96806 -0.15069 0.96181 -0.1449 C 0.95816 -0.13564 0.95625 -0.12847 0.94844 -0.12523 C 0.93507 -0.11203 0.92865 -0.10902 0.91337 -0.10277 C 0.8698 -0.10463 0.82691 -0.10972 0.78334 -0.11157 C 0.75209 -0.11805 0.79723 -0.10972 0.73177 -0.1162 C 0.67448 -0.12199 0.61771 -0.12754 0.56007 -0.12939 C 0.51493 -0.12639 0.46754 -0.12639 0.42344 -0.11157 C 0.40712 -0.10602 0.39341 -0.09352 0.37674 -0.08958 C 0.36927 -0.08426 0.36164 -0.08102 0.35348 -0.07824 C 0.34375 -0.0706 0.33403 -0.06157 0.32344 -0.05602 C 0.32049 -0.05115 0.31598 -0.04699 0.31511 -0.04051 C 0.31407 -0.0331 0.32153 -0.0287 0.325 -0.025 C 0.34219 -0.00717 0.37101 -0.00902 0.39167 -0.00509 C 0.47778 -0.00602 0.5467 -0.0037 0.62674 -0.0162 C 0.65608 -0.03564 0.68698 -0.04652 0.71841 -0.05856 C 0.73698 -0.07615 0.76545 -0.08611 0.78837 -0.08958 C 0.79566 -0.09213 0.80261 -0.09652 0.81007 -0.09861 C 0.82483 -0.10208 0.84011 -0.1037 0.85504 -0.10717 C 0.87118 -0.10578 0.88733 -0.10463 0.90348 -0.10277 C 0.91459 -0.10162 0.92118 -0.08865 0.93177 -0.08518 C 0.93351 -0.08217 0.9349 -0.0787 0.93681 -0.07615 C 0.9382 -0.07453 0.94045 -0.07361 0.94167 -0.07152 C 0.95052 -0.05671 0.93438 -0.07361 0.94844 -0.06064 C 0.95261 -0.04953 0.9592 -0.04051 0.96337 -0.02963 C 0.96632 -0.02199 0.96823 -0.01458 0.9717 -0.00717 C 0.97535 0.00996 0.979 0.02639 0.98177 0.04398 C 0.98334 0.0919 0.98473 0.10787 0.98177 0.15949 C 0.98091 0.17593 0.98091 0.17408 0.975 0.18148 C 0.97309 0.18982 0.97032 0.19653 0.96667 0.20394 C 0.96233 0.22408 0.95486 0.24213 0.94341 0.25695 C 0.94063 0.26459 0.929 0.28334 0.92344 0.2882 C 0.91823 0.29283 0.91198 0.29468 0.90677 0.29954 C 0.89861 0.30648 0.89098 0.31436 0.88177 0.31922 C 0.87518 0.32269 0.86858 0.3257 0.86181 0.32824 C 0.85782 0.32963 0.85382 0.33102 0.85 0.33264 C 0.84653 0.33449 0.84358 0.33797 0.84011 0.33936 C 0.81841 0.34815 0.7941 0.34699 0.7717 0.35047 C 0.66337 0.34838 0.69028 0.35301 0.63507 0.34584 C 0.61285 0.34306 0.56841 0.33704 0.56841 0.33727 C 0.53924 0.32246 0.57223 0.33773 0.53837 0.32593 C 0.53091 0.32338 0.49844 0.30695 0.4967 0.30602 C 0.47969 0.29769 0.46528 0.28449 0.45 0.27269 C 0.44688 0.27014 0.44306 0.26898 0.44011 0.26598 C 0.42414 0.24908 0.40782 0.22639 0.3967 0.20394 C 0.39497 0.2 0.39358 0.19607 0.39167 0.1926 C 0.38889 0.1875 0.38334 0.17709 0.38334 0.17732 C 0.38282 0.17338 0.38299 0.16945 0.38177 0.16598 C 0.38004 0.16111 0.375 0.15255 0.375 0.15278 C 0.37327 0.13102 0.3717 0.12593 0.37674 0.10139 C 0.37743 0.09792 0.38021 0.09584 0.38177 0.0926 C 0.3948 0.06852 0.4 0.0625 0.41841 0.04584 C 0.43021 0.03542 0.43125 0.03148 0.44341 0.02385 C 0.45903 0.01389 0.47605 0.00903 0.49167 -0.00069 C 0.50973 -0.01203 0.52622 -0.01898 0.54514 -0.02708 C 0.56684 -0.03657 0.56389 -0.03958 0.58507 -0.04514 C 0.60747 -0.05115 0.63073 -0.05717 0.65348 -0.06064 C 0.67257 -0.06365 0.70174 -0.06412 0.71841 -0.06504 C 0.75747 -0.06967 0.75348 -0.07014 0.81511 -0.06273 C 0.82032 -0.06203 0.83004 -0.05602 0.83004 -0.05578 C 0.84896 -0.0375 0.8599 -0.00856 0.87848 0.01042 C 0.8875 0.01991 0.89584 0.03033 0.90504 0.03936 C 0.93125 0.06482 0.89653 0.02986 0.92848 0.05695 C 0.93212 0.05996 0.93473 0.06505 0.93837 0.06806 C 0.94948 0.07732 0.96285 0.08195 0.975 0.08843 C 0.99896 0.10047 1.02292 0.10857 1.04844 0.1125 C 1.05521 0.1125 1.10973 0.12037 1.12848 0.10139 C 1.14115 0.08889 1.12934 0.09537 1.14011 0.09051 C 1.1448 0.08033 1.14549 0.07246 1.14844 0.06158 C 1.1474 0.03079 1.1507 0.00232 1.13681 -0.02268 C 1.13143 -0.04352 1.11111 -0.06319 1.09514 -0.06713 C 1.07674 -0.08217 1.05782 -0.08472 1.03681 -0.08727 C 1.00504 -0.08611 0.97205 -0.08773 0.94167 -0.07407 C 0.92813 -0.05602 0.94202 -0.07268 0.92848 -0.06064 C 0.92275 -0.05555 0.91823 -0.04467 0.91337 -0.03819 C 0.91059 -0.02268 0.90521 -0.0162 0.8967 -0.00509 C 0.89445 -0.00208 0.89375 0.00278 0.89167 0.00602 C 0.88768 0.0125 0.8823 0.01736 0.87848 0.02385 C 0.87396 0.03102 0.86962 0.03843 0.86511 0.04584 C 0.85955 0.05486 0.85973 0.06042 0.85504 0.07037 C 0.84809 0.08496 0.84063 0.09838 0.83334 0.1125 C 0.82223 0.13403 0.8349 0.11297 0.82344 0.13704 C 0.8132 0.15834 0.79861 0.17709 0.78681 0.19699 C 0.77188 0.22246 0.75868 0.23264 0.73837 0.24815 C 0.73455 0.25093 0.73195 0.25602 0.72848 0.25949 C 0.71806 0.26968 0.70504 0.27848 0.69323 0.28588 C 0.64983 0.31343 0.60157 0.33334 0.55348 0.33936 C 0.51945 0.34954 0.48455 0.34537 0.45 0.33936 C 0.43004 0.33148 0.41198 0.32061 0.39341 0.30811 C 0.38681 0.30371 0.37917 0.30116 0.37344 0.29491 C 0.35278 0.27246 0.33559 0.24445 0.31511 0.22153 C 0.30782 0.19699 0.31736 0.225 0.30348 0.19954 C 0.30122 0.19537 0.30052 0.19005 0.29844 0.18588 C 0.29601 0.18102 0.29254 0.17755 0.29011 0.17292 C 0.28455 0.16181 0.2842 0.15394 0.28004 0.14144 C 0.27032 0.11389 0.26355 0.08542 0.25504 0.05695 C 0.25295 0.03982 0.24896 0.02338 0.2467 0.00602 C 0.2474 -0.0125 0.24514 -0.03217 0.25 -0.04953 C 0.25313 -0.06018 0.25747 -0.0662 0.26337 -0.07407 C 0.27709 -0.09213 0.2882 -0.11527 0.30834 -0.12083 C 0.31858 -0.12754 0.32691 -0.13194 0.33837 -0.13402 C 0.35539 -0.14305 0.37205 -0.14467 0.39011 -0.14745 C 0.41736 -0.14606 0.44462 -0.1456 0.4717 -0.14305 C 0.48889 -0.14143 0.50313 -0.12939 0.51841 -0.12083 C 0.5323 -0.11273 0.54827 -0.10208 0.56007 -0.08958 C 0.58542 -0.0625 0.56424 -0.08171 0.58004 -0.06064 C 0.59184 -0.04467 0.58438 -0.0581 0.5967 -0.04514 C 0.60417 -0.03703 0.60695 -0.03009 0.6132 -0.0206 C 0.6224 -0.0081 0.63507 0.00348 0.64323 0.01736 C 0.65087 0.0294 0.65712 0.04329 0.66511 0.05486 C 0.68768 0.0875 0.71129 0.11598 0.73681 0.14398 C 0.74549 0.15348 0.75278 0.16598 0.76181 0.175 C 0.76476 0.17801 0.76858 0.17894 0.7717 0.18148 C 0.78577 0.19352 0.77466 0.18704 0.78837 0.20139 C 0.8099 0.22385 0.83802 0.24699 0.86511 0.25695 C 0.87691 0.26135 0.88959 0.26204 0.90174 0.26366 C 0.90313 0.26366 0.94358 0.26065 0.94844 0.25949 C 0.95209 0.25811 0.95486 0.25417 0.95834 0.25255 C 0.96164 0.25116 0.96511 0.25116 0.96841 0.25047 C 0.98039 0.24398 0.99184 0.2375 1.00348 0.23033 C 1.01181 0.22547 1.01875 0.21644 1.02674 0.21042 C 1.03507 0.2044 1.04427 0.19838 1.05174 0.19051 C 1.08681 0.15301 1.04011 0.20047 1.06511 0.17037 C 1.06841 0.16644 1.08125 0.15602 1.08507 0.15047 C 1.10747 0.11852 1.12483 0.07986 1.14341 0.04398 C 1.15313 0.025 1.1717 -0.00717 1.17674 -0.02708 C 1.18125 -0.04514 1.1849 -0.06504 1.19011 -0.08264 C 1.19184 -0.08819 1.19514 -0.09305 1.1967 -0.09861 C 1.20365 -0.12291 1.20382 -0.13333 1.20677 -0.15856 C 1.20782 -0.18842 1.21198 -0.22268 1.20348 -0.25185 C 1.19966 -0.28102 1.19167 -0.30833 1.18004 -0.33379 C 1.17726 -0.35 1.1691 -0.35926 1.16181 -0.37176 C 1.15521 -0.38287 1.14966 -0.39768 1.14341 -0.40972 C 1.13073 -0.43379 1.11407 -0.45555 1.09844 -0.47639 C 1.09584 -0.47986 1.09445 -0.48449 1.09167 -0.4875 C 1.08716 -0.49213 1.08073 -0.49305 1.07674 -0.49861 C 1.05348 -0.52963 1.08212 -0.49305 1.06007 -0.5162 C 1.05764 -0.51875 1.05591 -0.52268 1.05348 -0.525 C 1.04202 -0.53703 1.03021 -0.5449 1.01667 -0.55162 C 0.99705 -0.57176 0.9691 -0.57847 0.94514 -0.58055 C 0.91268 -0.57939 0.88611 -0.58333 0.85677 -0.56944 C 0.85157 -0.56689 0.84705 -0.5625 0.84167 -0.56041 C 0.83073 -0.55671 0.80834 -0.55162 0.80834 -0.55139 C 0.78872 -0.53981 0.77014 -0.53634 0.75 -0.52731 C 0.71094 -0.50995 0.67257 -0.4875 0.63334 -0.46967 C 0.61719 -0.46203 0.60434 -0.44467 0.58837 -0.43634 C 0.51268 -0.39537 0.6073 -0.44953 0.54514 -0.40509 C 0.46459 -0.34699 0.56841 -0.43356 0.50174 -0.37407 C 0.49636 -0.36921 0.4908 -0.36481 0.48507 -0.36064 C 0.47848 -0.35602 0.47136 -0.35277 0.46511 -0.34722 C 0.42657 -0.31435 0.39618 -0.27014 0.38177 -0.2118 C 0.37761 -0.14814 0.37952 -0.08773 0.39844 -0.02963 C 0.40209 0.00186 0.41493 0.02986 0.42344 0.05949 C 0.43177 0.08797 0.44045 0.12037 0.45348 0.14584 C 0.46285 0.18449 0.44966 0.1375 0.46337 0.16806 C 0.46511 0.17199 0.46511 0.17732 0.46667 0.18148 C 0.47431 0.20186 0.47414 0.20047 0.48334 0.2125 C 0.48611 0.22292 0.49098 0.23148 0.4967 0.23936 C 0.49983 0.25093 0.49636 0.24167 0.50348 0.25047 C 0.5125 0.26158 0.51441 0.2676 0.525 0.27269 C 0.53785 0.27199 0.5507 0.27199 0.56337 0.27037 C 0.57865 0.26852 0.59271 0.2632 0.60834 0.26158 C 0.62379 0.25648 0.6408 0.25301 0.65677 0.25047 C 0.66754 0.24653 0.67934 0.24398 0.69011 0.23936 C 0.70417 0.23403 0.71736 0.22686 0.73177 0.22361 C 0.74497 0.21667 0.75556 0.21088 0.76841 0.20139 C 0.77327 0.19792 0.77657 0.19098 0.78177 0.18843 C 0.78976 0.18403 0.79584 0.17801 0.80348 0.17292 C 0.81111 0.16204 0.82101 0.15394 0.83004 0.14584 C 0.84167 0.13542 0.84931 0.11945 0.86007 0.10811 C 0.86285 0.1051 0.86598 0.10301 0.86841 0.09931 C 0.87327 0.09236 0.87726 0.08449 0.88177 0.07709 C 0.89393 0.05695 0.9092 0.03936 0.9217 0.01945 C 0.93438 -0.00069 0.94236 -0.02569 0.95348 -0.04722 C 0.95695 -0.06203 0.95226 -0.04514 0.96007 -0.06273 C 0.96094 -0.06504 0.96111 -0.06759 0.96181 -0.06967 C 0.96285 -0.07268 0.96389 -0.07569 0.96511 -0.07824 C 0.97118 -0.0912 0.96927 -0.0831 0.97344 -0.09606 C 0.97882 -0.11319 0.98247 -0.13194 0.99011 -0.14745 C 0.99063 -0.15347 0.99063 -0.15949 0.99167 -0.16527 C 0.99236 -0.16852 0.99514 -0.17083 0.99514 -0.17407 C 0.99601 -0.21504 0.99514 -0.24074 0.98837 -0.27639 C 0.98785 -0.28379 0.98646 -0.32314 0.97848 -0.325 C 0.97188 -0.32685 0.96511 -0.32662 0.95834 -0.32731 C 0.94931 -0.32523 0.94948 -0.32569 0.94167 -0.32268 C 0.94011 -0.32199 0.93681 -0.32083 0.93681 -0.3206 " pathEditMode="relative" rAng="0" ptsTypes="fffffffffffffffffffffffffffffffffffffffffffffffffffffffffffffffffffffffffffffffffffffffffffffffffffffffffffffffffffffffffffffffffffffffffffffffffffffffffffffffffffffffffffffffffffffffffffffffffffffffffffffffffffffffffffffffffffffffffffffffffffffffffffffffffffffffffffffffffA">
                                      <p:cBhvr>
                                        <p:cTn id="6" dur="2000" fill="hold"/>
                                        <p:tgtEl>
                                          <p:spTgt spid="3"/>
                                        </p:tgtEl>
                                        <p:attrNameLst>
                                          <p:attrName>ppt_x</p:attrName>
                                          <p:attrName>ppt_y</p:attrName>
                                        </p:attrNameLst>
                                      </p:cBhvr>
                                      <p:rCtr x="60590" y="-9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057400" y="1828800"/>
            <a:ext cx="5410200" cy="22891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chemeClr val="tx1"/>
                </a:solidFill>
                <a:latin typeface="Arial" pitchFamily="34" charset="0"/>
              </a:defRPr>
            </a:lvl1pPr>
            <a:lvl2pPr marL="742950" indent="-285750" eaLnBrk="0" hangingPunct="0">
              <a:defRPr sz="3600" b="1">
                <a:solidFill>
                  <a:schemeClr val="tx1"/>
                </a:solidFill>
                <a:latin typeface="Arial" pitchFamily="34" charset="0"/>
              </a:defRPr>
            </a:lvl2pPr>
            <a:lvl3pPr marL="1143000" indent="-228600" eaLnBrk="0" hangingPunct="0">
              <a:defRPr sz="3600" b="1">
                <a:solidFill>
                  <a:schemeClr val="tx1"/>
                </a:solidFill>
                <a:latin typeface="Arial" pitchFamily="34" charset="0"/>
              </a:defRPr>
            </a:lvl3pPr>
            <a:lvl4pPr marL="1600200" indent="-228600" eaLnBrk="0" hangingPunct="0">
              <a:defRPr sz="3600" b="1">
                <a:solidFill>
                  <a:schemeClr val="tx1"/>
                </a:solidFill>
                <a:latin typeface="Arial" pitchFamily="34" charset="0"/>
              </a:defRPr>
            </a:lvl4pPr>
            <a:lvl5pPr marL="2057400" indent="-228600" eaLnBrk="0" hangingPunct="0">
              <a:defRPr sz="3600" b="1">
                <a:solidFill>
                  <a:schemeClr val="tx1"/>
                </a:solidFill>
                <a:latin typeface="Arial" pitchFamily="34" charset="0"/>
              </a:defRPr>
            </a:lvl5pPr>
            <a:lvl6pPr marL="2514600" indent="-228600" eaLnBrk="0" fontAlgn="base" hangingPunct="0">
              <a:spcBef>
                <a:spcPct val="0"/>
              </a:spcBef>
              <a:spcAft>
                <a:spcPct val="0"/>
              </a:spcAft>
              <a:defRPr sz="3600" b="1">
                <a:solidFill>
                  <a:schemeClr val="tx1"/>
                </a:solidFill>
                <a:latin typeface="Arial" pitchFamily="34" charset="0"/>
              </a:defRPr>
            </a:lvl6pPr>
            <a:lvl7pPr marL="2971800" indent="-228600" eaLnBrk="0" fontAlgn="base" hangingPunct="0">
              <a:spcBef>
                <a:spcPct val="0"/>
              </a:spcBef>
              <a:spcAft>
                <a:spcPct val="0"/>
              </a:spcAft>
              <a:defRPr sz="3600" b="1">
                <a:solidFill>
                  <a:schemeClr val="tx1"/>
                </a:solidFill>
                <a:latin typeface="Arial" pitchFamily="34" charset="0"/>
              </a:defRPr>
            </a:lvl7pPr>
            <a:lvl8pPr marL="3429000" indent="-228600" eaLnBrk="0" fontAlgn="base" hangingPunct="0">
              <a:spcBef>
                <a:spcPct val="0"/>
              </a:spcBef>
              <a:spcAft>
                <a:spcPct val="0"/>
              </a:spcAft>
              <a:defRPr sz="3600" b="1">
                <a:solidFill>
                  <a:schemeClr val="tx1"/>
                </a:solidFill>
                <a:latin typeface="Arial" pitchFamily="34" charset="0"/>
              </a:defRPr>
            </a:lvl8pPr>
            <a:lvl9pPr marL="3886200" indent="-228600" eaLnBrk="0" fontAlgn="base" hangingPunct="0">
              <a:spcBef>
                <a:spcPct val="0"/>
              </a:spcBef>
              <a:spcAft>
                <a:spcPct val="0"/>
              </a:spcAft>
              <a:defRPr sz="3600" b="1">
                <a:solidFill>
                  <a:schemeClr val="tx1"/>
                </a:solidFill>
                <a:latin typeface="Arial" pitchFamily="34" charset="0"/>
              </a:defRPr>
            </a:lvl9pPr>
          </a:lstStyle>
          <a:p>
            <a:pPr eaLnBrk="1" hangingPunct="1">
              <a:spcBef>
                <a:spcPct val="50000"/>
              </a:spcBef>
            </a:pPr>
            <a:r>
              <a:rPr lang="en-US" dirty="0">
                <a:latin typeface="Monotype Corsiva" pitchFamily="66" charset="0"/>
              </a:rPr>
              <a:t>Dear Mom and Dad,</a:t>
            </a:r>
          </a:p>
          <a:p>
            <a:pPr eaLnBrk="1" hangingPunct="1">
              <a:spcBef>
                <a:spcPct val="50000"/>
              </a:spcBef>
            </a:pPr>
            <a:r>
              <a:rPr lang="en-US" dirty="0">
                <a:latin typeface="Monotype Corsiva" pitchFamily="66" charset="0"/>
              </a:rPr>
              <a:t>If you only had known.</a:t>
            </a:r>
          </a:p>
          <a:p>
            <a:pPr eaLnBrk="1" hangingPunct="1">
              <a:spcBef>
                <a:spcPct val="50000"/>
              </a:spcBef>
            </a:pPr>
            <a:r>
              <a:rPr lang="en-US" dirty="0">
                <a:latin typeface="Monotype Corsiva" pitchFamily="66" charset="0"/>
              </a:rPr>
              <a:t>Love, Sue</a:t>
            </a:r>
          </a:p>
        </p:txBody>
      </p:sp>
    </p:spTree>
    <p:extLst>
      <p:ext uri="{BB962C8B-B14F-4D97-AF65-F5344CB8AC3E}">
        <p14:creationId xmlns:p14="http://schemas.microsoft.com/office/powerpoint/2010/main" val="28557174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752600" y="3048000"/>
            <a:ext cx="531098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chemeClr val="tx1"/>
                </a:solidFill>
                <a:latin typeface="Arial" pitchFamily="34" charset="0"/>
              </a:defRPr>
            </a:lvl1pPr>
            <a:lvl2pPr marL="742950" indent="-285750" eaLnBrk="0" hangingPunct="0">
              <a:defRPr sz="3600" b="1">
                <a:solidFill>
                  <a:schemeClr val="tx1"/>
                </a:solidFill>
                <a:latin typeface="Arial" pitchFamily="34" charset="0"/>
              </a:defRPr>
            </a:lvl2pPr>
            <a:lvl3pPr marL="1143000" indent="-228600" eaLnBrk="0" hangingPunct="0">
              <a:defRPr sz="3600" b="1">
                <a:solidFill>
                  <a:schemeClr val="tx1"/>
                </a:solidFill>
                <a:latin typeface="Arial" pitchFamily="34" charset="0"/>
              </a:defRPr>
            </a:lvl3pPr>
            <a:lvl4pPr marL="1600200" indent="-228600" eaLnBrk="0" hangingPunct="0">
              <a:defRPr sz="3600" b="1">
                <a:solidFill>
                  <a:schemeClr val="tx1"/>
                </a:solidFill>
                <a:latin typeface="Arial" pitchFamily="34" charset="0"/>
              </a:defRPr>
            </a:lvl4pPr>
            <a:lvl5pPr marL="2057400" indent="-228600" eaLnBrk="0" hangingPunct="0">
              <a:defRPr sz="3600" b="1">
                <a:solidFill>
                  <a:schemeClr val="tx1"/>
                </a:solidFill>
                <a:latin typeface="Arial" pitchFamily="34" charset="0"/>
              </a:defRPr>
            </a:lvl5pPr>
            <a:lvl6pPr marL="2514600" indent="-228600" eaLnBrk="0" fontAlgn="base" hangingPunct="0">
              <a:spcBef>
                <a:spcPct val="0"/>
              </a:spcBef>
              <a:spcAft>
                <a:spcPct val="0"/>
              </a:spcAft>
              <a:defRPr sz="3600" b="1">
                <a:solidFill>
                  <a:schemeClr val="tx1"/>
                </a:solidFill>
                <a:latin typeface="Arial" pitchFamily="34" charset="0"/>
              </a:defRPr>
            </a:lvl6pPr>
            <a:lvl7pPr marL="2971800" indent="-228600" eaLnBrk="0" fontAlgn="base" hangingPunct="0">
              <a:spcBef>
                <a:spcPct val="0"/>
              </a:spcBef>
              <a:spcAft>
                <a:spcPct val="0"/>
              </a:spcAft>
              <a:defRPr sz="3600" b="1">
                <a:solidFill>
                  <a:schemeClr val="tx1"/>
                </a:solidFill>
                <a:latin typeface="Arial" pitchFamily="34" charset="0"/>
              </a:defRPr>
            </a:lvl7pPr>
            <a:lvl8pPr marL="3429000" indent="-228600" eaLnBrk="0" fontAlgn="base" hangingPunct="0">
              <a:spcBef>
                <a:spcPct val="0"/>
              </a:spcBef>
              <a:spcAft>
                <a:spcPct val="0"/>
              </a:spcAft>
              <a:defRPr sz="3600" b="1">
                <a:solidFill>
                  <a:schemeClr val="tx1"/>
                </a:solidFill>
                <a:latin typeface="Arial" pitchFamily="34" charset="0"/>
              </a:defRPr>
            </a:lvl8pPr>
            <a:lvl9pPr marL="3886200" indent="-228600" eaLnBrk="0" fontAlgn="base" hangingPunct="0">
              <a:spcBef>
                <a:spcPct val="0"/>
              </a:spcBef>
              <a:spcAft>
                <a:spcPct val="0"/>
              </a:spcAft>
              <a:defRPr sz="3600" b="1">
                <a:solidFill>
                  <a:schemeClr val="tx1"/>
                </a:solidFill>
                <a:latin typeface="Arial" pitchFamily="34" charset="0"/>
              </a:defRPr>
            </a:lvl9pPr>
          </a:lstStyle>
          <a:p>
            <a:pPr eaLnBrk="1" hangingPunct="1">
              <a:spcBef>
                <a:spcPct val="50000"/>
              </a:spcBef>
            </a:pPr>
            <a:r>
              <a:rPr lang="en-US" sz="4400" dirty="0">
                <a:solidFill>
                  <a:srgbClr val="FF0000"/>
                </a:solidFill>
              </a:rPr>
              <a:t>The story of </a:t>
            </a:r>
            <a:r>
              <a:rPr lang="en-US" sz="4400" dirty="0" smtClean="0">
                <a:solidFill>
                  <a:srgbClr val="FF0000"/>
                </a:solidFill>
              </a:rPr>
              <a:t>Carol</a:t>
            </a:r>
            <a:endParaRPr lang="en-US" sz="3200" dirty="0">
              <a:solidFill>
                <a:srgbClr val="FF0000"/>
              </a:solidFill>
            </a:endParaRPr>
          </a:p>
        </p:txBody>
      </p:sp>
      <p:sp>
        <p:nvSpPr>
          <p:cNvPr id="26629" name="Text Box 5"/>
          <p:cNvSpPr txBox="1">
            <a:spLocks noChangeArrowheads="1"/>
          </p:cNvSpPr>
          <p:nvPr/>
        </p:nvSpPr>
        <p:spPr bwMode="auto">
          <a:xfrm>
            <a:off x="533400" y="838200"/>
            <a:ext cx="80010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400" dirty="0">
                <a:solidFill>
                  <a:srgbClr val="C00000"/>
                </a:solidFill>
                <a:effectLst>
                  <a:outerShdw blurRad="38100" dist="38100" dir="2700000" algn="tl">
                    <a:srgbClr val="000000"/>
                  </a:outerShdw>
                </a:effectLst>
              </a:rPr>
              <a:t>Sudden profound hearing loss </a:t>
            </a:r>
          </a:p>
          <a:p>
            <a:pPr>
              <a:spcBef>
                <a:spcPct val="50000"/>
              </a:spcBef>
              <a:defRPr/>
            </a:pPr>
            <a:endParaRPr lang="en-US" dirty="0"/>
          </a:p>
        </p:txBody>
      </p:sp>
    </p:spTree>
    <p:extLst>
      <p:ext uri="{BB962C8B-B14F-4D97-AF65-F5344CB8AC3E}">
        <p14:creationId xmlns:p14="http://schemas.microsoft.com/office/powerpoint/2010/main" val="870130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67826"/>
            <a:ext cx="6934200" cy="1077218"/>
          </a:xfrm>
          <a:prstGeom prst="rect">
            <a:avLst/>
          </a:prstGeom>
          <a:noFill/>
        </p:spPr>
        <p:txBody>
          <a:bodyPr wrap="square" rtlCol="0">
            <a:spAutoFit/>
          </a:bodyPr>
          <a:lstStyle/>
          <a:p>
            <a:pPr algn="ctr"/>
            <a:r>
              <a:rPr lang="en-US" sz="3200" dirty="0" smtClean="0">
                <a:solidFill>
                  <a:srgbClr val="C00000"/>
                </a:solidFill>
              </a:rPr>
              <a:t>The power of advising other people via their stories</a:t>
            </a:r>
            <a:endParaRPr lang="en-US" sz="3200" dirty="0">
              <a:solidFill>
                <a:srgbClr val="C00000"/>
              </a:solidFill>
            </a:endParaRPr>
          </a:p>
        </p:txBody>
      </p:sp>
      <p:sp>
        <p:nvSpPr>
          <p:cNvPr id="3" name="TextBox 2"/>
          <p:cNvSpPr txBox="1"/>
          <p:nvPr/>
        </p:nvSpPr>
        <p:spPr>
          <a:xfrm>
            <a:off x="594360" y="2286000"/>
            <a:ext cx="7086600" cy="1200329"/>
          </a:xfrm>
          <a:prstGeom prst="rect">
            <a:avLst/>
          </a:prstGeom>
          <a:noFill/>
        </p:spPr>
        <p:txBody>
          <a:bodyPr wrap="square" rtlCol="0">
            <a:spAutoFit/>
          </a:bodyPr>
          <a:lstStyle/>
          <a:p>
            <a:r>
              <a:rPr lang="en-US" sz="2400" dirty="0" smtClean="0"/>
              <a:t>“I know another person with HL who . . .   If you were his best friend, what would your advice be to him?”</a:t>
            </a:r>
            <a:endParaRPr lang="en-US" sz="2400" dirty="0"/>
          </a:p>
        </p:txBody>
      </p:sp>
      <p:pic>
        <p:nvPicPr>
          <p:cNvPr id="4" name="Picture 1028" descr="C:\Documents and Settings\Mik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060299"/>
            <a:ext cx="13271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26"/>
          <p:cNvSpPr txBox="1">
            <a:spLocks noChangeArrowheads="1"/>
          </p:cNvSpPr>
          <p:nvPr/>
        </p:nvSpPr>
        <p:spPr bwMode="auto">
          <a:xfrm>
            <a:off x="685800" y="4227969"/>
            <a:ext cx="4572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dirty="0">
                <a:solidFill>
                  <a:srgbClr val="3333CC"/>
                </a:solidFill>
                <a:latin typeface="Verdana" pitchFamily="34" charset="0"/>
              </a:rPr>
              <a:t>“We need to nurture ourselves the way we might nurture </a:t>
            </a:r>
            <a:r>
              <a:rPr lang="en-US" altLang="en-US" sz="2400" dirty="0" smtClean="0">
                <a:solidFill>
                  <a:srgbClr val="3333CC"/>
                </a:solidFill>
                <a:latin typeface="Verdana" pitchFamily="34" charset="0"/>
              </a:rPr>
              <a:t>our </a:t>
            </a:r>
            <a:r>
              <a:rPr lang="en-US" altLang="en-US" sz="2400" dirty="0">
                <a:solidFill>
                  <a:srgbClr val="3333CC"/>
                </a:solidFill>
                <a:latin typeface="Verdana" pitchFamily="34" charset="0"/>
              </a:rPr>
              <a:t>best friend.” </a:t>
            </a:r>
            <a:r>
              <a:rPr lang="en-US" altLang="en-US" sz="2400" dirty="0" smtClean="0">
                <a:solidFill>
                  <a:srgbClr val="3333CC"/>
                </a:solidFill>
                <a:latin typeface="Verdana" pitchFamily="34" charset="0"/>
              </a:rPr>
              <a:t>  </a:t>
            </a:r>
          </a:p>
          <a:p>
            <a:pPr eaLnBrk="1" hangingPunct="1">
              <a:spcBef>
                <a:spcPct val="50000"/>
              </a:spcBef>
              <a:buFontTx/>
              <a:buNone/>
            </a:pPr>
            <a:r>
              <a:rPr lang="en-US" altLang="en-US" sz="2400" dirty="0" smtClean="0">
                <a:solidFill>
                  <a:srgbClr val="3333CC"/>
                </a:solidFill>
                <a:latin typeface="Verdana" pitchFamily="34" charset="0"/>
              </a:rPr>
              <a:t>Oprah </a:t>
            </a:r>
            <a:endParaRPr lang="en-US" altLang="en-US" sz="2400" dirty="0">
              <a:solidFill>
                <a:srgbClr val="3333CC"/>
              </a:solidFill>
              <a:latin typeface="Verdana" pitchFamily="34" charset="0"/>
            </a:endParaRPr>
          </a:p>
        </p:txBody>
      </p:sp>
    </p:spTree>
    <p:extLst>
      <p:ext uri="{BB962C8B-B14F-4D97-AF65-F5344CB8AC3E}">
        <p14:creationId xmlns:p14="http://schemas.microsoft.com/office/powerpoint/2010/main" val="279689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Rectangle 1"/>
          <p:cNvSpPr/>
          <p:nvPr/>
        </p:nvSpPr>
        <p:spPr>
          <a:xfrm>
            <a:off x="1295400" y="1524000"/>
            <a:ext cx="6751320" cy="3924151"/>
          </a:xfrm>
          <a:prstGeom prst="rect">
            <a:avLst/>
          </a:prstGeom>
        </p:spPr>
        <p:txBody>
          <a:bodyPr wrap="square">
            <a:spAutoFit/>
          </a:bodyPr>
          <a:lstStyle/>
          <a:p>
            <a:pPr lvl="0"/>
            <a:r>
              <a:rPr lang="en-US" sz="2800" dirty="0" smtClean="0"/>
              <a:t>An </a:t>
            </a:r>
            <a:r>
              <a:rPr lang="en-US" sz="2800" dirty="0" err="1"/>
              <a:t>audiologic</a:t>
            </a:r>
            <a:r>
              <a:rPr lang="en-US" sz="2800" dirty="0"/>
              <a:t> visit can be transformative because</a:t>
            </a:r>
          </a:p>
          <a:p>
            <a:r>
              <a:rPr lang="en-US" sz="2400" dirty="0"/>
              <a:t> </a:t>
            </a:r>
          </a:p>
          <a:p>
            <a:pPr marL="396875" lvl="0" indent="-396875">
              <a:spcBef>
                <a:spcPts val="600"/>
              </a:spcBef>
              <a:spcAft>
                <a:spcPts val="600"/>
              </a:spcAft>
            </a:pPr>
            <a:r>
              <a:rPr lang="en-US" sz="2400" dirty="0" smtClean="0"/>
              <a:t>A.  It </a:t>
            </a:r>
            <a:r>
              <a:rPr lang="en-US" sz="2400" dirty="0"/>
              <a:t>is in an office</a:t>
            </a:r>
          </a:p>
          <a:p>
            <a:pPr marL="396875" lvl="0" indent="-396875">
              <a:spcBef>
                <a:spcPts val="600"/>
              </a:spcBef>
              <a:spcAft>
                <a:spcPts val="600"/>
              </a:spcAft>
            </a:pPr>
            <a:r>
              <a:rPr lang="en-US" sz="2400" dirty="0" smtClean="0"/>
              <a:t>B.  In </a:t>
            </a:r>
            <a:r>
              <a:rPr lang="en-US" sz="2400" dirty="0"/>
              <a:t>part, because it is bounded by space and time, it sets the stage for patients to share emotional issues</a:t>
            </a:r>
          </a:p>
          <a:p>
            <a:pPr marL="396875" lvl="0" indent="-396875">
              <a:spcBef>
                <a:spcPts val="600"/>
              </a:spcBef>
              <a:spcAft>
                <a:spcPts val="600"/>
              </a:spcAft>
            </a:pPr>
            <a:r>
              <a:rPr lang="en-US" sz="2400" dirty="0" smtClean="0"/>
              <a:t>C.  Of </a:t>
            </a:r>
            <a:r>
              <a:rPr lang="en-US" sz="2400" dirty="0"/>
              <a:t>the shortage of mental health professionals</a:t>
            </a:r>
          </a:p>
        </p:txBody>
      </p:sp>
    </p:spTree>
    <p:extLst>
      <p:ext uri="{BB962C8B-B14F-4D97-AF65-F5344CB8AC3E}">
        <p14:creationId xmlns:p14="http://schemas.microsoft.com/office/powerpoint/2010/main" val="321187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27038" y="1066800"/>
            <a:ext cx="78486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000"/>
                </a:solidFill>
              </a:rPr>
              <a:t>Audiologist quote:</a:t>
            </a:r>
          </a:p>
          <a:p>
            <a:endParaRPr lang="en-US">
              <a:solidFill>
                <a:srgbClr val="000000"/>
              </a:solidFill>
            </a:endParaRPr>
          </a:p>
          <a:p>
            <a:r>
              <a:rPr lang="en-US">
                <a:solidFill>
                  <a:srgbClr val="000000"/>
                </a:solidFill>
              </a:rPr>
              <a:t>“Other than informational counseling and listening to the patient, I can't think of any specific psychological strategies that I employ. We’re trained to counsel about causes and effects of HL,  treatment options, communication strategies, etc.   I'm not convinced we should be significantly involved in the counseling process beyond the informational level.  </a:t>
            </a:r>
          </a:p>
          <a:p>
            <a:r>
              <a:rPr lang="en-US">
                <a:solidFill>
                  <a:srgbClr val="000000"/>
                </a:solidFill>
              </a:rPr>
              <a:t> </a:t>
            </a:r>
          </a:p>
          <a:p>
            <a:endParaRPr lang="en-US">
              <a:solidFill>
                <a:srgbClr val="000000"/>
              </a:solidFill>
            </a:endParaRPr>
          </a:p>
          <a:p>
            <a:r>
              <a:rPr lang="en-US">
                <a:solidFill>
                  <a:srgbClr val="000000"/>
                </a:solidFill>
              </a:rPr>
              <a:t>“You can only wear so many hats and we shouldn't beat ourselves up if we can't solve all of a given pt’s problems.”</a:t>
            </a:r>
          </a:p>
          <a:p>
            <a:r>
              <a:rPr lang="en-US">
                <a:solidFill>
                  <a:srgbClr val="000000"/>
                </a:solidFill>
              </a:rPr>
              <a:t> </a:t>
            </a:r>
          </a:p>
        </p:txBody>
      </p:sp>
      <p:sp>
        <p:nvSpPr>
          <p:cNvPr id="2" name="TextBox 1"/>
          <p:cNvSpPr txBox="1">
            <a:spLocks noChangeArrowheads="1"/>
          </p:cNvSpPr>
          <p:nvPr/>
        </p:nvSpPr>
        <p:spPr bwMode="auto">
          <a:xfrm rot="-588987">
            <a:off x="820738" y="5160963"/>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400" dirty="0">
                <a:solidFill>
                  <a:srgbClr val="FF0000"/>
                </a:solidFill>
              </a:rPr>
              <a:t>And by the way, you don’t have oodles of time for this</a:t>
            </a:r>
          </a:p>
        </p:txBody>
      </p:sp>
    </p:spTree>
    <p:extLst>
      <p:ext uri="{BB962C8B-B14F-4D97-AF65-F5344CB8AC3E}">
        <p14:creationId xmlns:p14="http://schemas.microsoft.com/office/powerpoint/2010/main" val="372993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dirty="0"/>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308872"/>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Achieving</a:t>
            </a:r>
            <a:r>
              <a:rPr lang="en-US" b="1" dirty="0">
                <a:solidFill>
                  <a:schemeClr val="bg1">
                    <a:lumMod val="50000"/>
                  </a:schemeClr>
                </a:solidFill>
              </a:rPr>
              <a:t> </a:t>
            </a:r>
            <a:r>
              <a:rPr lang="en-US" dirty="0">
                <a:solidFill>
                  <a:schemeClr val="bg1">
                    <a:lumMod val="50000"/>
                  </a:schemeClr>
                </a:solidFill>
              </a:rPr>
              <a:t>likability,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Mitigating traumatic transference,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Understanding a patient’s psychological construction of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prstClr val="white">
                    <a:lumMod val="50000"/>
                  </a:prstClr>
                </a:solidFill>
              </a:rPr>
              <a:t>Eliciting and sharing transformative stories, </a:t>
            </a:r>
          </a:p>
          <a:p>
            <a:pPr marL="342900" indent="-342900">
              <a:spcBef>
                <a:spcPts val="300"/>
              </a:spcBef>
              <a:spcAft>
                <a:spcPts val="300"/>
              </a:spcAft>
              <a:buFont typeface="Wingdings" panose="05000000000000000000" pitchFamily="2" charset="2"/>
              <a:buChar char="v"/>
            </a:pPr>
            <a:r>
              <a:rPr lang="en-US" sz="2400" b="1" dirty="0" smtClean="0">
                <a:solidFill>
                  <a:srgbClr val="FF0000"/>
                </a:solidFill>
              </a:rPr>
              <a:t>Motivational Interviewing &amp; CTB tools,     </a:t>
            </a:r>
            <a:endParaRPr lang="en-US" sz="2400" b="1" dirty="0">
              <a:solidFill>
                <a:srgbClr val="FF0000"/>
              </a:solidFill>
            </a:endParaRP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Externalizing the </a:t>
            </a:r>
            <a:r>
              <a:rPr lang="en-US" dirty="0" smtClean="0">
                <a:solidFill>
                  <a:schemeClr val="bg1">
                    <a:lumMod val="50000"/>
                  </a:schemeClr>
                </a:solidFill>
              </a:rPr>
              <a:t>HL,   </a:t>
            </a:r>
            <a:endParaRPr lang="en-US" dirty="0">
              <a:solidFill>
                <a:schemeClr val="bg1">
                  <a:lumMod val="50000"/>
                </a:schemeClr>
              </a:solidFill>
            </a:endParaRP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Facilitating conversational pivotal junctures,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Nuts and bolts of collaboration</a:t>
            </a:r>
            <a:r>
              <a:rPr lang="en-US" dirty="0"/>
              <a:t>, </a:t>
            </a:r>
          </a:p>
          <a:p>
            <a:pPr marL="342900" indent="-342900">
              <a:spcBef>
                <a:spcPts val="300"/>
              </a:spcBef>
              <a:spcAft>
                <a:spcPts val="300"/>
              </a:spcAft>
              <a:buFont typeface="Wingdings" panose="05000000000000000000" pitchFamily="2" charset="2"/>
              <a:buChar char="v"/>
            </a:pPr>
            <a:r>
              <a:rPr lang="en-US" dirty="0">
                <a:solidFill>
                  <a:schemeClr val="bg1">
                    <a:lumMod val="50000"/>
                  </a:schemeClr>
                </a:solidFill>
              </a:rPr>
              <a:t>Managing the family and social networks,</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Deliberate </a:t>
            </a:r>
            <a:r>
              <a:rPr lang="en-US" dirty="0">
                <a:solidFill>
                  <a:schemeClr val="bg1">
                    <a:lumMod val="50000"/>
                  </a:schemeClr>
                </a:solidFill>
              </a:rPr>
              <a:t>use of spontaneous humor,</a:t>
            </a:r>
          </a:p>
          <a:p>
            <a:pPr marL="342900" indent="-342900">
              <a:spcBef>
                <a:spcPts val="300"/>
              </a:spcBef>
              <a:spcAft>
                <a:spcPts val="300"/>
              </a:spcAft>
              <a:buFont typeface="Wingdings" panose="05000000000000000000" pitchFamily="2" charset="2"/>
              <a:buChar char="v"/>
            </a:pPr>
            <a:r>
              <a:rPr lang="en-US" dirty="0" smtClean="0">
                <a:solidFill>
                  <a:schemeClr val="bg1">
                    <a:lumMod val="50000"/>
                  </a:schemeClr>
                </a:solidFill>
              </a:rPr>
              <a:t>Making </a:t>
            </a:r>
            <a:r>
              <a:rPr lang="en-US" dirty="0">
                <a:solidFill>
                  <a:schemeClr val="bg1">
                    <a:lumMod val="50000"/>
                  </a:schemeClr>
                </a:solidFill>
              </a:rPr>
              <a:t>effective mental health referrals.  </a:t>
            </a:r>
          </a:p>
        </p:txBody>
      </p:sp>
    </p:spTree>
    <p:extLst>
      <p:ext uri="{BB962C8B-B14F-4D97-AF65-F5344CB8AC3E}">
        <p14:creationId xmlns:p14="http://schemas.microsoft.com/office/powerpoint/2010/main" val="37144515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Mike\AppData\Local\Microsoft\Windows\Temporary Internet Files\Content.IE5\Y9Q5A7YH\MC9000302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81000"/>
            <a:ext cx="1749247" cy="2429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200400"/>
            <a:ext cx="7696200" cy="2246769"/>
          </a:xfrm>
          <a:prstGeom prst="rect">
            <a:avLst/>
          </a:prstGeom>
          <a:noFill/>
        </p:spPr>
        <p:txBody>
          <a:bodyPr wrap="square" rtlCol="0">
            <a:spAutoFit/>
          </a:bodyPr>
          <a:lstStyle/>
          <a:p>
            <a:pPr marL="579438" indent="-579438"/>
            <a:r>
              <a:rPr lang="en-US" sz="2800" dirty="0" smtClean="0"/>
              <a:t>Q:  How many psychologists does it take to change a light bulb?</a:t>
            </a:r>
          </a:p>
          <a:p>
            <a:pPr marL="579438" indent="-579438"/>
            <a:endParaRPr lang="en-US" sz="2800" dirty="0"/>
          </a:p>
          <a:p>
            <a:pPr marL="579438" indent="-579438"/>
            <a:r>
              <a:rPr lang="en-US" sz="2800" dirty="0" smtClean="0">
                <a:solidFill>
                  <a:srgbClr val="C00000"/>
                </a:solidFill>
              </a:rPr>
              <a:t>A:   It doesn’t matter, it has to be motivated to change.</a:t>
            </a:r>
            <a:endParaRPr lang="en-US" sz="2800" dirty="0">
              <a:solidFill>
                <a:srgbClr val="C00000"/>
              </a:solidFill>
            </a:endParaRPr>
          </a:p>
        </p:txBody>
      </p:sp>
    </p:spTree>
    <p:extLst>
      <p:ext uri="{BB962C8B-B14F-4D97-AF65-F5344CB8AC3E}">
        <p14:creationId xmlns:p14="http://schemas.microsoft.com/office/powerpoint/2010/main" val="9278349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01000" cy="3600986"/>
          </a:xfrm>
          <a:prstGeom prst="rect">
            <a:avLst/>
          </a:prstGeom>
        </p:spPr>
        <p:txBody>
          <a:bodyPr wrap="square">
            <a:spAutoFit/>
          </a:bodyPr>
          <a:lstStyle/>
          <a:p>
            <a:r>
              <a:rPr lang="en-US" sz="2800" dirty="0" smtClean="0">
                <a:solidFill>
                  <a:srgbClr val="C00000"/>
                </a:solidFill>
              </a:rPr>
              <a:t>A </a:t>
            </a:r>
            <a:r>
              <a:rPr lang="en-US" sz="2800" dirty="0">
                <a:solidFill>
                  <a:srgbClr val="C00000"/>
                </a:solidFill>
              </a:rPr>
              <a:t>common </a:t>
            </a:r>
            <a:r>
              <a:rPr lang="en-US" sz="2800" i="1" dirty="0">
                <a:solidFill>
                  <a:srgbClr val="C00000"/>
                </a:solidFill>
              </a:rPr>
              <a:t>patient</a:t>
            </a:r>
            <a:r>
              <a:rPr lang="en-US" sz="2800" dirty="0">
                <a:solidFill>
                  <a:srgbClr val="C00000"/>
                </a:solidFill>
              </a:rPr>
              <a:t> psychological dynamic:</a:t>
            </a:r>
            <a:r>
              <a:rPr lang="en-US" dirty="0"/>
              <a:t> </a:t>
            </a:r>
          </a:p>
          <a:p>
            <a:r>
              <a:rPr lang="en-US" dirty="0"/>
              <a:t> </a:t>
            </a:r>
          </a:p>
          <a:p>
            <a:pPr marL="914400"/>
            <a:r>
              <a:rPr lang="en-US" dirty="0" smtClean="0"/>
              <a:t> People </a:t>
            </a:r>
            <a:r>
              <a:rPr lang="en-US" dirty="0"/>
              <a:t>tell me I need help, </a:t>
            </a:r>
          </a:p>
          <a:p>
            <a:pPr marL="914400"/>
            <a:r>
              <a:rPr lang="en-US" dirty="0" smtClean="0"/>
              <a:t> but </a:t>
            </a:r>
            <a:r>
              <a:rPr lang="en-US" dirty="0"/>
              <a:t>I disagree.</a:t>
            </a:r>
          </a:p>
          <a:p>
            <a:pPr marL="914400"/>
            <a:r>
              <a:rPr lang="en-US" dirty="0" smtClean="0"/>
              <a:t> Therefore</a:t>
            </a:r>
            <a:r>
              <a:rPr lang="en-US" dirty="0"/>
              <a:t>, I will ask for help, but not accept it.</a:t>
            </a:r>
          </a:p>
          <a:p>
            <a:pPr marL="914400"/>
            <a:r>
              <a:rPr lang="en-US" dirty="0"/>
              <a:t> </a:t>
            </a:r>
          </a:p>
          <a:p>
            <a:pPr marL="914400"/>
            <a:r>
              <a:rPr lang="en-US" dirty="0" smtClean="0"/>
              <a:t> The </a:t>
            </a:r>
            <a:r>
              <a:rPr lang="en-US" dirty="0"/>
              <a:t>doctor explains how treatment will help.    </a:t>
            </a:r>
          </a:p>
          <a:p>
            <a:pPr marL="914400"/>
            <a:r>
              <a:rPr lang="en-US" dirty="0" smtClean="0"/>
              <a:t> This </a:t>
            </a:r>
            <a:r>
              <a:rPr lang="en-US" dirty="0"/>
              <a:t>makes me angry, but I cannot show it</a:t>
            </a:r>
          </a:p>
          <a:p>
            <a:pPr marL="914400"/>
            <a:r>
              <a:rPr lang="en-US" dirty="0" smtClean="0"/>
              <a:t> because </a:t>
            </a:r>
            <a:r>
              <a:rPr lang="en-US" dirty="0"/>
              <a:t>that will make the doctor talk more. </a:t>
            </a:r>
          </a:p>
          <a:p>
            <a:pPr marL="914400"/>
            <a:r>
              <a:rPr lang="en-US" dirty="0" smtClean="0"/>
              <a:t> So </a:t>
            </a:r>
            <a:r>
              <a:rPr lang="en-US" dirty="0"/>
              <a:t>I’ll nod my head and plan my escape.  </a:t>
            </a:r>
          </a:p>
          <a:p>
            <a:pPr marL="914400"/>
            <a:r>
              <a:rPr lang="en-US" dirty="0"/>
              <a:t> </a:t>
            </a:r>
          </a:p>
        </p:txBody>
      </p:sp>
      <p:sp>
        <p:nvSpPr>
          <p:cNvPr id="3" name="Rectangle 2"/>
          <p:cNvSpPr/>
          <p:nvPr/>
        </p:nvSpPr>
        <p:spPr>
          <a:xfrm>
            <a:off x="685800" y="3809999"/>
            <a:ext cx="8077200" cy="2492990"/>
          </a:xfrm>
          <a:prstGeom prst="rect">
            <a:avLst/>
          </a:prstGeom>
        </p:spPr>
        <p:txBody>
          <a:bodyPr wrap="square">
            <a:spAutoFit/>
          </a:bodyPr>
          <a:lstStyle/>
          <a:p>
            <a:r>
              <a:rPr lang="en-US" sz="2800" dirty="0">
                <a:solidFill>
                  <a:srgbClr val="C00000"/>
                </a:solidFill>
              </a:rPr>
              <a:t>A common </a:t>
            </a:r>
            <a:r>
              <a:rPr lang="en-US" sz="2800" i="1" dirty="0">
                <a:solidFill>
                  <a:srgbClr val="C00000"/>
                </a:solidFill>
              </a:rPr>
              <a:t>health-care provider</a:t>
            </a:r>
            <a:r>
              <a:rPr lang="en-US" sz="2800" dirty="0">
                <a:solidFill>
                  <a:srgbClr val="C00000"/>
                </a:solidFill>
              </a:rPr>
              <a:t> dynamic:</a:t>
            </a:r>
          </a:p>
          <a:p>
            <a:r>
              <a:rPr lang="en-US" sz="2400" dirty="0">
                <a:solidFill>
                  <a:srgbClr val="C00000"/>
                </a:solidFill>
              </a:rPr>
              <a:t> </a:t>
            </a:r>
            <a:endParaRPr lang="en-US" sz="2400" dirty="0" smtClean="0">
              <a:solidFill>
                <a:srgbClr val="C00000"/>
              </a:solidFill>
            </a:endParaRPr>
          </a:p>
          <a:p>
            <a:r>
              <a:rPr lang="en-US" sz="2400" dirty="0">
                <a:solidFill>
                  <a:srgbClr val="C00000"/>
                </a:solidFill>
              </a:rPr>
              <a:t>	</a:t>
            </a:r>
            <a:r>
              <a:rPr lang="en-US" dirty="0" smtClean="0"/>
              <a:t>It’s </a:t>
            </a:r>
            <a:r>
              <a:rPr lang="en-US" dirty="0"/>
              <a:t>clear that the patient needs help.</a:t>
            </a:r>
          </a:p>
          <a:p>
            <a:pPr marL="914400"/>
            <a:r>
              <a:rPr lang="en-US" dirty="0"/>
              <a:t>If I explain this thoroughly enough and convey my expertise,</a:t>
            </a:r>
          </a:p>
          <a:p>
            <a:pPr marL="914400"/>
            <a:r>
              <a:rPr lang="en-US" dirty="0"/>
              <a:t>then the patient will trust me and accept my help.</a:t>
            </a:r>
          </a:p>
          <a:p>
            <a:pPr marL="914400"/>
            <a:r>
              <a:rPr lang="en-US" dirty="0"/>
              <a:t>I know I’m succeeding at this </a:t>
            </a:r>
          </a:p>
          <a:p>
            <a:pPr marL="914400"/>
            <a:r>
              <a:rPr lang="en-US" dirty="0"/>
              <a:t>because the patient is nodding in agreement.</a:t>
            </a:r>
          </a:p>
        </p:txBody>
      </p:sp>
    </p:spTree>
    <p:extLst>
      <p:ext uri="{BB962C8B-B14F-4D97-AF65-F5344CB8AC3E}">
        <p14:creationId xmlns:p14="http://schemas.microsoft.com/office/powerpoint/2010/main" val="31733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smtClean="0">
                <a:solidFill>
                  <a:srgbClr val="FFFFFF"/>
                </a:solidFill>
              </a:rPr>
              <a:t>Motivational Interviewing</a:t>
            </a:r>
          </a:p>
        </p:txBody>
      </p:sp>
      <p:sp>
        <p:nvSpPr>
          <p:cNvPr id="44035" name="Text Box 3"/>
          <p:cNvSpPr txBox="1">
            <a:spLocks noChangeArrowheads="1"/>
          </p:cNvSpPr>
          <p:nvPr/>
        </p:nvSpPr>
        <p:spPr bwMode="auto">
          <a:xfrm>
            <a:off x="396875" y="4038600"/>
            <a:ext cx="7772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sz="2800" dirty="0">
                <a:solidFill>
                  <a:srgbClr val="C00000"/>
                </a:solidFill>
                <a:latin typeface="Times New Roman" pitchFamily="18" charset="0"/>
              </a:rPr>
              <a:t>A directive, patient-centered counseling style for increasing intrinsic motivation by helping patients explore and resolve ambivalence.</a:t>
            </a:r>
          </a:p>
          <a:p>
            <a:pPr eaLnBrk="1" hangingPunct="1">
              <a:spcBef>
                <a:spcPct val="50000"/>
              </a:spcBef>
            </a:pPr>
            <a:r>
              <a:rPr lang="en-US" sz="2400" dirty="0">
                <a:solidFill>
                  <a:srgbClr val="C00000"/>
                </a:solidFill>
                <a:latin typeface="Times New Roman" pitchFamily="18" charset="0"/>
              </a:rPr>
              <a:t>                                         </a:t>
            </a:r>
            <a:r>
              <a:rPr lang="en-US" dirty="0">
                <a:solidFill>
                  <a:srgbClr val="C00000"/>
                </a:solidFill>
                <a:latin typeface="Times New Roman" pitchFamily="18" charset="0"/>
              </a:rPr>
              <a:t>(Miller &amp; </a:t>
            </a:r>
            <a:r>
              <a:rPr lang="en-US" dirty="0" err="1">
                <a:solidFill>
                  <a:srgbClr val="C00000"/>
                </a:solidFill>
                <a:latin typeface="Times New Roman" pitchFamily="18" charset="0"/>
              </a:rPr>
              <a:t>Rollnick</a:t>
            </a:r>
            <a:r>
              <a:rPr lang="en-US" dirty="0">
                <a:solidFill>
                  <a:srgbClr val="C00000"/>
                </a:solidFill>
                <a:latin typeface="Times New Roman" pitchFamily="18" charset="0"/>
              </a:rPr>
              <a:t>, 2002)</a:t>
            </a:r>
          </a:p>
        </p:txBody>
      </p:sp>
      <p:sp>
        <p:nvSpPr>
          <p:cNvPr id="44036" name="Line 4"/>
          <p:cNvSpPr>
            <a:spLocks noChangeShapeType="1"/>
          </p:cNvSpPr>
          <p:nvPr/>
        </p:nvSpPr>
        <p:spPr bwMode="auto">
          <a:xfrm>
            <a:off x="228600" y="1447800"/>
            <a:ext cx="9144000"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40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52502">
            <a:off x="3470275" y="1343025"/>
            <a:ext cx="16256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7666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209800" y="1951038"/>
            <a:ext cx="6477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300"/>
              </a:spcBef>
              <a:spcAft>
                <a:spcPts val="300"/>
              </a:spcAft>
            </a:pPr>
            <a:r>
              <a:rPr lang="en-US" dirty="0">
                <a:solidFill>
                  <a:srgbClr val="000000"/>
                </a:solidFill>
              </a:rPr>
              <a:t>Listening and keeping quiet </a:t>
            </a:r>
          </a:p>
          <a:p>
            <a:pPr>
              <a:spcBef>
                <a:spcPts val="300"/>
              </a:spcBef>
              <a:spcAft>
                <a:spcPts val="300"/>
              </a:spcAft>
            </a:pPr>
            <a:r>
              <a:rPr lang="en-US" dirty="0">
                <a:solidFill>
                  <a:srgbClr val="000000"/>
                </a:solidFill>
              </a:rPr>
              <a:t>Ordering, directing, commanding</a:t>
            </a:r>
          </a:p>
          <a:p>
            <a:pPr>
              <a:spcBef>
                <a:spcPts val="300"/>
              </a:spcBef>
              <a:spcAft>
                <a:spcPts val="300"/>
              </a:spcAft>
            </a:pPr>
            <a:r>
              <a:rPr lang="en-US" dirty="0">
                <a:solidFill>
                  <a:srgbClr val="000000"/>
                </a:solidFill>
              </a:rPr>
              <a:t>Warning or threatening</a:t>
            </a:r>
          </a:p>
          <a:p>
            <a:pPr>
              <a:spcBef>
                <a:spcPts val="300"/>
              </a:spcBef>
              <a:spcAft>
                <a:spcPts val="300"/>
              </a:spcAft>
            </a:pPr>
            <a:r>
              <a:rPr lang="en-US" dirty="0">
                <a:solidFill>
                  <a:srgbClr val="000000"/>
                </a:solidFill>
              </a:rPr>
              <a:t>Giving advice, making suggestions, providing solutions</a:t>
            </a:r>
          </a:p>
          <a:p>
            <a:pPr>
              <a:spcBef>
                <a:spcPts val="300"/>
              </a:spcBef>
              <a:spcAft>
                <a:spcPts val="300"/>
              </a:spcAft>
            </a:pPr>
            <a:r>
              <a:rPr lang="en-US" dirty="0">
                <a:solidFill>
                  <a:srgbClr val="000000"/>
                </a:solidFill>
              </a:rPr>
              <a:t>Persuading with logic, arguing or lecturing</a:t>
            </a:r>
          </a:p>
          <a:p>
            <a:pPr>
              <a:spcBef>
                <a:spcPts val="300"/>
              </a:spcBef>
              <a:spcAft>
                <a:spcPts val="300"/>
              </a:spcAft>
            </a:pPr>
            <a:r>
              <a:rPr lang="en-US" dirty="0">
                <a:solidFill>
                  <a:srgbClr val="000000"/>
                </a:solidFill>
              </a:rPr>
              <a:t>Moralizing, preaching or telling </a:t>
            </a:r>
            <a:r>
              <a:rPr lang="en-US" dirty="0" err="1">
                <a:solidFill>
                  <a:srgbClr val="000000"/>
                </a:solidFill>
              </a:rPr>
              <a:t>pts</a:t>
            </a:r>
            <a:r>
              <a:rPr lang="en-US" dirty="0">
                <a:solidFill>
                  <a:srgbClr val="000000"/>
                </a:solidFill>
              </a:rPr>
              <a:t> what they should do</a:t>
            </a:r>
          </a:p>
          <a:p>
            <a:pPr>
              <a:spcBef>
                <a:spcPts val="300"/>
              </a:spcBef>
              <a:spcAft>
                <a:spcPts val="300"/>
              </a:spcAft>
            </a:pPr>
            <a:r>
              <a:rPr lang="en-US" dirty="0">
                <a:solidFill>
                  <a:srgbClr val="000000"/>
                </a:solidFill>
              </a:rPr>
              <a:t>Disagreeing, judging, criticizing or blaming</a:t>
            </a:r>
          </a:p>
          <a:p>
            <a:pPr>
              <a:spcBef>
                <a:spcPts val="300"/>
              </a:spcBef>
              <a:spcAft>
                <a:spcPts val="300"/>
              </a:spcAft>
            </a:pPr>
            <a:r>
              <a:rPr lang="en-US" dirty="0">
                <a:solidFill>
                  <a:srgbClr val="000000"/>
                </a:solidFill>
              </a:rPr>
              <a:t>Agreeing, approving or praising</a:t>
            </a:r>
          </a:p>
          <a:p>
            <a:pPr>
              <a:spcBef>
                <a:spcPts val="300"/>
              </a:spcBef>
              <a:spcAft>
                <a:spcPts val="300"/>
              </a:spcAft>
            </a:pPr>
            <a:r>
              <a:rPr lang="en-US" dirty="0">
                <a:solidFill>
                  <a:srgbClr val="000000"/>
                </a:solidFill>
              </a:rPr>
              <a:t>Shaming, ridiculing or labeling</a:t>
            </a:r>
          </a:p>
          <a:p>
            <a:pPr>
              <a:spcBef>
                <a:spcPts val="300"/>
              </a:spcBef>
              <a:spcAft>
                <a:spcPts val="300"/>
              </a:spcAft>
            </a:pPr>
            <a:r>
              <a:rPr lang="en-US" dirty="0">
                <a:solidFill>
                  <a:srgbClr val="000000"/>
                </a:solidFill>
              </a:rPr>
              <a:t>Interpreting or analyzing</a:t>
            </a:r>
          </a:p>
          <a:p>
            <a:pPr>
              <a:spcBef>
                <a:spcPts val="300"/>
              </a:spcBef>
              <a:spcAft>
                <a:spcPts val="300"/>
              </a:spcAft>
            </a:pPr>
            <a:r>
              <a:rPr lang="en-US" dirty="0">
                <a:solidFill>
                  <a:srgbClr val="000000"/>
                </a:solidFill>
              </a:rPr>
              <a:t>Reassuring, sympathizing or consoling</a:t>
            </a:r>
          </a:p>
        </p:txBody>
      </p:sp>
      <p:cxnSp>
        <p:nvCxnSpPr>
          <p:cNvPr id="5" name="Straight Connector 4"/>
          <p:cNvCxnSpPr/>
          <p:nvPr/>
        </p:nvCxnSpPr>
        <p:spPr>
          <a:xfrm>
            <a:off x="1676400" y="2070100"/>
            <a:ext cx="5486400" cy="4144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981200" y="2003425"/>
            <a:ext cx="5181600" cy="4144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5800" y="457200"/>
            <a:ext cx="7696200" cy="708025"/>
          </a:xfrm>
          <a:prstGeom prst="rect">
            <a:avLst/>
          </a:prstGeom>
          <a:noFill/>
        </p:spPr>
        <p:txBody>
          <a:bodyPr>
            <a:spAutoFit/>
          </a:bodyPr>
          <a:lstStyle/>
          <a:p>
            <a:pPr algn="ctr">
              <a:defRPr/>
            </a:pPr>
            <a:r>
              <a:rPr lang="en-US" sz="3200" b="1" dirty="0">
                <a:solidFill>
                  <a:schemeClr val="bg1"/>
                </a:solidFill>
                <a:effectLst>
                  <a:outerShdw blurRad="38100" dist="38100" dir="2700000" algn="tl">
                    <a:srgbClr val="000000">
                      <a:alpha val="43137"/>
                    </a:srgbClr>
                  </a:outerShdw>
                </a:effectLst>
              </a:rPr>
              <a:t>What motivational interview is </a:t>
            </a:r>
            <a:r>
              <a:rPr lang="en-US" sz="4000" b="1" u="sng" dirty="0">
                <a:solidFill>
                  <a:srgbClr val="FF0000"/>
                </a:solidFill>
                <a:effectLst>
                  <a:outerShdw blurRad="38100" dist="38100" dir="2700000" algn="tl">
                    <a:srgbClr val="000000">
                      <a:alpha val="43137"/>
                    </a:srgbClr>
                  </a:outerShdw>
                </a:effectLst>
              </a:rPr>
              <a:t>NOT</a:t>
            </a:r>
            <a:endParaRPr lang="en-US" sz="32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25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animEffect transition="in" filter="fade">
                                      <p:cBhvr>
                                        <p:cTn id="7" dur="500"/>
                                        <p:tgtEl>
                                          <p:spTgt spid="45058">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animEffect transition="in" filter="fade">
                                      <p:cBhvr>
                                        <p:cTn id="11" dur="500"/>
                                        <p:tgtEl>
                                          <p:spTgt spid="45058">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058">
                                            <p:txEl>
                                              <p:pRg st="3" end="3"/>
                                            </p:txEl>
                                          </p:spTgt>
                                        </p:tgtEl>
                                        <p:attrNameLst>
                                          <p:attrName>style.visibility</p:attrName>
                                        </p:attrNameLst>
                                      </p:cBhvr>
                                      <p:to>
                                        <p:strVal val="visible"/>
                                      </p:to>
                                    </p:set>
                                    <p:animEffect transition="in" filter="fade">
                                      <p:cBhvr>
                                        <p:cTn id="15" dur="500"/>
                                        <p:tgtEl>
                                          <p:spTgt spid="45058">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058">
                                            <p:txEl>
                                              <p:pRg st="4" end="4"/>
                                            </p:txEl>
                                          </p:spTgt>
                                        </p:tgtEl>
                                        <p:attrNameLst>
                                          <p:attrName>style.visibility</p:attrName>
                                        </p:attrNameLst>
                                      </p:cBhvr>
                                      <p:to>
                                        <p:strVal val="visible"/>
                                      </p:to>
                                    </p:set>
                                    <p:animEffect transition="in" filter="fade">
                                      <p:cBhvr>
                                        <p:cTn id="19" dur="500"/>
                                        <p:tgtEl>
                                          <p:spTgt spid="45058">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058">
                                            <p:txEl>
                                              <p:pRg st="5" end="5"/>
                                            </p:txEl>
                                          </p:spTgt>
                                        </p:tgtEl>
                                        <p:attrNameLst>
                                          <p:attrName>style.visibility</p:attrName>
                                        </p:attrNameLst>
                                      </p:cBhvr>
                                      <p:to>
                                        <p:strVal val="visible"/>
                                      </p:to>
                                    </p:set>
                                    <p:animEffect transition="in" filter="fade">
                                      <p:cBhvr>
                                        <p:cTn id="23" dur="500"/>
                                        <p:tgtEl>
                                          <p:spTgt spid="45058">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058">
                                            <p:txEl>
                                              <p:pRg st="6" end="6"/>
                                            </p:txEl>
                                          </p:spTgt>
                                        </p:tgtEl>
                                        <p:attrNameLst>
                                          <p:attrName>style.visibility</p:attrName>
                                        </p:attrNameLst>
                                      </p:cBhvr>
                                      <p:to>
                                        <p:strVal val="visible"/>
                                      </p:to>
                                    </p:set>
                                    <p:animEffect transition="in" filter="fade">
                                      <p:cBhvr>
                                        <p:cTn id="27" dur="500"/>
                                        <p:tgtEl>
                                          <p:spTgt spid="45058">
                                            <p:txEl>
                                              <p:pRg st="6" end="6"/>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058">
                                            <p:txEl>
                                              <p:pRg st="7" end="7"/>
                                            </p:txEl>
                                          </p:spTgt>
                                        </p:tgtEl>
                                        <p:attrNameLst>
                                          <p:attrName>style.visibility</p:attrName>
                                        </p:attrNameLst>
                                      </p:cBhvr>
                                      <p:to>
                                        <p:strVal val="visible"/>
                                      </p:to>
                                    </p:set>
                                    <p:animEffect transition="in" filter="fade">
                                      <p:cBhvr>
                                        <p:cTn id="31" dur="500"/>
                                        <p:tgtEl>
                                          <p:spTgt spid="45058">
                                            <p:txEl>
                                              <p:pRg st="7" end="7"/>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5058">
                                            <p:txEl>
                                              <p:pRg st="8" end="8"/>
                                            </p:txEl>
                                          </p:spTgt>
                                        </p:tgtEl>
                                        <p:attrNameLst>
                                          <p:attrName>style.visibility</p:attrName>
                                        </p:attrNameLst>
                                      </p:cBhvr>
                                      <p:to>
                                        <p:strVal val="visible"/>
                                      </p:to>
                                    </p:set>
                                    <p:animEffect transition="in" filter="fade">
                                      <p:cBhvr>
                                        <p:cTn id="35" dur="500"/>
                                        <p:tgtEl>
                                          <p:spTgt spid="45058">
                                            <p:txEl>
                                              <p:pRg st="8" end="8"/>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058">
                                            <p:txEl>
                                              <p:pRg st="9" end="9"/>
                                            </p:txEl>
                                          </p:spTgt>
                                        </p:tgtEl>
                                        <p:attrNameLst>
                                          <p:attrName>style.visibility</p:attrName>
                                        </p:attrNameLst>
                                      </p:cBhvr>
                                      <p:to>
                                        <p:strVal val="visible"/>
                                      </p:to>
                                    </p:set>
                                    <p:animEffect transition="in" filter="fade">
                                      <p:cBhvr>
                                        <p:cTn id="39" dur="500"/>
                                        <p:tgtEl>
                                          <p:spTgt spid="45058">
                                            <p:txEl>
                                              <p:pRg st="9" end="9"/>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5058">
                                            <p:txEl>
                                              <p:pRg st="10" end="10"/>
                                            </p:txEl>
                                          </p:spTgt>
                                        </p:tgtEl>
                                        <p:attrNameLst>
                                          <p:attrName>style.visibility</p:attrName>
                                        </p:attrNameLst>
                                      </p:cBhvr>
                                      <p:to>
                                        <p:strVal val="visible"/>
                                      </p:to>
                                    </p:set>
                                    <p:animEffect transition="in" filter="fade">
                                      <p:cBhvr>
                                        <p:cTn id="43" dur="500"/>
                                        <p:tgtEl>
                                          <p:spTgt spid="450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410845" y="801469"/>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dirty="0">
                <a:solidFill>
                  <a:srgbClr val="000000"/>
                </a:solidFill>
              </a:rPr>
              <a:t>"Denial </a:t>
            </a:r>
            <a:r>
              <a:rPr lang="en-US" sz="3600" dirty="0" err="1">
                <a:solidFill>
                  <a:srgbClr val="000000"/>
                </a:solidFill>
              </a:rPr>
              <a:t>ain't</a:t>
            </a:r>
            <a:r>
              <a:rPr lang="en-US" sz="3600" dirty="0">
                <a:solidFill>
                  <a:srgbClr val="000000"/>
                </a:solidFill>
              </a:rPr>
              <a:t> just a river in Egypt."</a:t>
            </a:r>
            <a:r>
              <a:rPr lang="en-US" sz="1800" dirty="0">
                <a:solidFill>
                  <a:srgbClr val="000000"/>
                </a:solidFill>
              </a:rPr>
              <a:t> </a:t>
            </a:r>
          </a:p>
        </p:txBody>
      </p:sp>
      <p:pic>
        <p:nvPicPr>
          <p:cNvPr id="471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94864"/>
            <a:ext cx="124618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1"/>
          <p:cNvSpPr txBox="1">
            <a:spLocks noChangeArrowheads="1"/>
          </p:cNvSpPr>
          <p:nvPr/>
        </p:nvSpPr>
        <p:spPr bwMode="auto">
          <a:xfrm>
            <a:off x="685800" y="4419600"/>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3200" dirty="0"/>
              <a:t>It is vital for providers to determine a </a:t>
            </a:r>
            <a:r>
              <a:rPr lang="en-US" sz="3200" dirty="0" err="1"/>
              <a:t>pt’s</a:t>
            </a:r>
            <a:r>
              <a:rPr lang="en-US" sz="3200" dirty="0"/>
              <a:t> readiness and ability to change: </a:t>
            </a:r>
            <a:endParaRPr lang="en-US" sz="3200" dirty="0" smtClean="0"/>
          </a:p>
          <a:p>
            <a:pPr eaLnBrk="1" hangingPunct="1"/>
            <a:r>
              <a:rPr lang="en-US" sz="3200" dirty="0" smtClean="0"/>
              <a:t>to </a:t>
            </a:r>
            <a:r>
              <a:rPr lang="en-US" sz="3200" dirty="0"/>
              <a:t>determine a </a:t>
            </a:r>
            <a:r>
              <a:rPr lang="en-US" sz="3200" dirty="0" err="1"/>
              <a:t>pt’s</a:t>
            </a:r>
            <a:r>
              <a:rPr lang="en-US" sz="3200" dirty="0"/>
              <a:t> </a:t>
            </a:r>
            <a:r>
              <a:rPr lang="en-US" sz="3200" dirty="0">
                <a:solidFill>
                  <a:srgbClr val="C00000"/>
                </a:solidFill>
              </a:rPr>
              <a:t>Stage of Change.  </a:t>
            </a:r>
          </a:p>
        </p:txBody>
      </p:sp>
      <p:sp>
        <p:nvSpPr>
          <p:cNvPr id="47110" name="TextBox 3"/>
          <p:cNvSpPr txBox="1">
            <a:spLocks noChangeArrowheads="1"/>
          </p:cNvSpPr>
          <p:nvPr/>
        </p:nvSpPr>
        <p:spPr bwMode="auto">
          <a:xfrm>
            <a:off x="4229100" y="2489357"/>
            <a:ext cx="2324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solidFill>
                  <a:srgbClr val="000000"/>
                </a:solidFill>
              </a:rPr>
              <a:t>Mark Twain </a:t>
            </a:r>
          </a:p>
          <a:p>
            <a:pPr eaLnBrk="1" hangingPunct="1"/>
            <a:endParaRPr lang="en-US" dirty="0"/>
          </a:p>
        </p:txBody>
      </p:sp>
    </p:spTree>
    <p:extLst>
      <p:ext uri="{BB962C8B-B14F-4D97-AF65-F5344CB8AC3E}">
        <p14:creationId xmlns:p14="http://schemas.microsoft.com/office/powerpoint/2010/main" val="27562101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00200" y="0"/>
            <a:ext cx="5562600" cy="1143000"/>
          </a:xfrm>
        </p:spPr>
        <p:txBody>
          <a:bodyPr/>
          <a:lstStyle/>
          <a:p>
            <a:pPr eaLnBrk="1" hangingPunct="1">
              <a:defRPr/>
            </a:pPr>
            <a:r>
              <a:rPr lang="en-US" dirty="0" smtClean="0">
                <a:effectLst>
                  <a:outerShdw blurRad="38100" dist="38100" dir="2700000" algn="tl">
                    <a:srgbClr val="FFFFFF"/>
                  </a:outerShdw>
                </a:effectLst>
              </a:rPr>
              <a:t>Stages of Change</a:t>
            </a:r>
            <a:br>
              <a:rPr lang="en-US" dirty="0" smtClean="0">
                <a:effectLst>
                  <a:outerShdw blurRad="38100" dist="38100" dir="2700000" algn="tl">
                    <a:srgbClr val="FFFFFF"/>
                  </a:outerShdw>
                </a:effectLst>
              </a:rPr>
            </a:br>
            <a:r>
              <a:rPr lang="en-US" sz="2000" dirty="0" err="1" smtClean="0">
                <a:cs typeface="Courier New" pitchFamily="49" charset="0"/>
              </a:rPr>
              <a:t>Prochaska</a:t>
            </a:r>
            <a:r>
              <a:rPr lang="en-US" sz="2000" dirty="0" smtClean="0">
                <a:cs typeface="Courier New" pitchFamily="49" charset="0"/>
              </a:rPr>
              <a:t>, Norcross &amp; </a:t>
            </a:r>
            <a:r>
              <a:rPr lang="en-US" sz="2000" dirty="0" err="1" smtClean="0">
                <a:cs typeface="Courier New" pitchFamily="49" charset="0"/>
              </a:rPr>
              <a:t>Diclemente</a:t>
            </a:r>
            <a:r>
              <a:rPr lang="en-US" sz="2400" dirty="0" smtClean="0">
                <a:effectLst>
                  <a:outerShdw blurRad="38100" dist="38100" dir="2700000" algn="tl">
                    <a:srgbClr val="FFFFFF"/>
                  </a:outerShdw>
                </a:effectLst>
              </a:rPr>
              <a:t> </a:t>
            </a:r>
          </a:p>
        </p:txBody>
      </p:sp>
      <p:sp>
        <p:nvSpPr>
          <p:cNvPr id="48131" name="Line 4"/>
          <p:cNvSpPr>
            <a:spLocks noChangeShapeType="1"/>
          </p:cNvSpPr>
          <p:nvPr/>
        </p:nvSpPr>
        <p:spPr bwMode="auto">
          <a:xfrm>
            <a:off x="0" y="1447800"/>
            <a:ext cx="9144000" cy="0"/>
          </a:xfrm>
          <a:prstGeom prst="line">
            <a:avLst/>
          </a:prstGeom>
          <a:noFill/>
          <a:ln w="25400">
            <a:solidFill>
              <a:srgbClr val="92D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3"/>
          <p:cNvSpPr txBox="1">
            <a:spLocks noChangeArrowheads="1"/>
          </p:cNvSpPr>
          <p:nvPr/>
        </p:nvSpPr>
        <p:spPr bwMode="auto">
          <a:xfrm>
            <a:off x="609600" y="1828800"/>
            <a:ext cx="815340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25000"/>
              </a:spcBef>
            </a:pPr>
            <a:r>
              <a:rPr lang="en-US" sz="3200">
                <a:solidFill>
                  <a:srgbClr val="0033CC"/>
                </a:solidFill>
                <a:cs typeface="Times New Roman" pitchFamily="18" charset="0"/>
              </a:rPr>
              <a:t>Pre-contemplation</a:t>
            </a:r>
            <a:r>
              <a:rPr lang="en-US" sz="3200">
                <a:solidFill>
                  <a:srgbClr val="0066CC"/>
                </a:solidFill>
                <a:cs typeface="Times New Roman" pitchFamily="18" charset="0"/>
              </a:rPr>
              <a:t>:</a:t>
            </a:r>
            <a:r>
              <a:rPr lang="en-US">
                <a:cs typeface="Times New Roman" pitchFamily="18" charset="0"/>
              </a:rPr>
              <a:t> Pt denies problem</a:t>
            </a:r>
          </a:p>
          <a:p>
            <a:pPr eaLnBrk="1" hangingPunct="1">
              <a:spcBef>
                <a:spcPct val="25000"/>
              </a:spcBef>
            </a:pPr>
            <a:r>
              <a:rPr lang="en-US" sz="3200">
                <a:solidFill>
                  <a:srgbClr val="0033CC"/>
                </a:solidFill>
                <a:cs typeface="Times New Roman" pitchFamily="18" charset="0"/>
              </a:rPr>
              <a:t>Contemplation:       </a:t>
            </a:r>
            <a:r>
              <a:rPr lang="en-US" sz="1800">
                <a:cs typeface="Times New Roman" pitchFamily="18" charset="0"/>
              </a:rPr>
              <a:t>Pt is ambivalent about change</a:t>
            </a:r>
          </a:p>
          <a:p>
            <a:pPr eaLnBrk="1" hangingPunct="1">
              <a:spcBef>
                <a:spcPct val="25000"/>
              </a:spcBef>
            </a:pPr>
            <a:r>
              <a:rPr lang="en-US" sz="3200">
                <a:solidFill>
                  <a:srgbClr val="0033CC"/>
                </a:solidFill>
                <a:cs typeface="Times New Roman" pitchFamily="18" charset="0"/>
              </a:rPr>
              <a:t>Determination:</a:t>
            </a:r>
            <a:r>
              <a:rPr lang="en-US" sz="2800">
                <a:solidFill>
                  <a:srgbClr val="0033CC"/>
                </a:solidFill>
                <a:cs typeface="Times New Roman" pitchFamily="18" charset="0"/>
              </a:rPr>
              <a:t>         </a:t>
            </a:r>
            <a:r>
              <a:rPr lang="en-US" sz="1800">
                <a:cs typeface="Times New Roman" pitchFamily="18" charset="0"/>
              </a:rPr>
              <a:t>Pt requests change. </a:t>
            </a:r>
          </a:p>
          <a:p>
            <a:pPr eaLnBrk="1" hangingPunct="1">
              <a:spcBef>
                <a:spcPct val="25000"/>
              </a:spcBef>
            </a:pPr>
            <a:r>
              <a:rPr lang="en-US" sz="3200">
                <a:solidFill>
                  <a:srgbClr val="0033CC"/>
                </a:solidFill>
                <a:cs typeface="Times New Roman" pitchFamily="18" charset="0"/>
              </a:rPr>
              <a:t>Action:</a:t>
            </a:r>
            <a:r>
              <a:rPr lang="en-US" sz="1800">
                <a:solidFill>
                  <a:srgbClr val="0033CC"/>
                </a:solidFill>
                <a:cs typeface="Times New Roman" pitchFamily="18" charset="0"/>
              </a:rPr>
              <a:t>                                    </a:t>
            </a:r>
            <a:r>
              <a:rPr lang="en-US" sz="1800">
                <a:cs typeface="Times New Roman" pitchFamily="18" charset="0"/>
              </a:rPr>
              <a:t>Pt accepts solution to problem.</a:t>
            </a:r>
            <a:r>
              <a:rPr lang="en-US" sz="700">
                <a:cs typeface="Times New Roman" pitchFamily="18" charset="0"/>
              </a:rPr>
              <a:t> </a:t>
            </a:r>
          </a:p>
          <a:p>
            <a:pPr eaLnBrk="1" hangingPunct="1">
              <a:spcBef>
                <a:spcPct val="25000"/>
              </a:spcBef>
            </a:pPr>
            <a:r>
              <a:rPr lang="en-US" sz="3200">
                <a:solidFill>
                  <a:srgbClr val="0033CC"/>
                </a:solidFill>
                <a:cs typeface="Times New Roman" pitchFamily="18" charset="0"/>
              </a:rPr>
              <a:t>Maintenance</a:t>
            </a:r>
            <a:r>
              <a:rPr lang="en-US" sz="1800">
                <a:solidFill>
                  <a:srgbClr val="0033CC"/>
                </a:solidFill>
                <a:cs typeface="Times New Roman" pitchFamily="18" charset="0"/>
              </a:rPr>
              <a:t>:                  </a:t>
            </a:r>
            <a:r>
              <a:rPr lang="en-US" sz="1800">
                <a:cs typeface="Times New Roman" pitchFamily="18" charset="0"/>
              </a:rPr>
              <a:t>Pt practices strategies to maintain change</a:t>
            </a:r>
            <a:r>
              <a:rPr lang="en-US" sz="1800">
                <a:solidFill>
                  <a:schemeClr val="bg1"/>
                </a:solidFill>
                <a:cs typeface="Times New Roman" pitchFamily="18" charset="0"/>
              </a:rPr>
              <a:t>.</a:t>
            </a:r>
          </a:p>
          <a:p>
            <a:pPr eaLnBrk="1" hangingPunct="1">
              <a:spcBef>
                <a:spcPct val="25000"/>
              </a:spcBef>
            </a:pPr>
            <a:r>
              <a:rPr lang="en-US" sz="3200">
                <a:solidFill>
                  <a:srgbClr val="0033CC"/>
                </a:solidFill>
                <a:cs typeface="Times New Roman" pitchFamily="18" charset="0"/>
              </a:rPr>
              <a:t>Relapse</a:t>
            </a:r>
            <a:r>
              <a:rPr lang="en-US" sz="2800">
                <a:solidFill>
                  <a:srgbClr val="0033CC"/>
                </a:solidFill>
                <a:cs typeface="Times New Roman" pitchFamily="18" charset="0"/>
              </a:rPr>
              <a:t>:</a:t>
            </a:r>
            <a:r>
              <a:rPr lang="en-US" sz="1800">
                <a:solidFill>
                  <a:srgbClr val="0033CC"/>
                </a:solidFill>
                <a:cs typeface="Times New Roman" pitchFamily="18" charset="0"/>
              </a:rPr>
              <a:t>                               </a:t>
            </a:r>
            <a:r>
              <a:rPr lang="en-US" sz="1800">
                <a:cs typeface="Times New Roman" pitchFamily="18" charset="0"/>
              </a:rPr>
              <a:t>Pt practices strategies to prevent relapse</a:t>
            </a:r>
            <a:r>
              <a:rPr lang="en-US" sz="1600">
                <a:latin typeface="Courier New" pitchFamily="49" charset="0"/>
                <a:cs typeface="Times New Roman" pitchFamily="18" charset="0"/>
              </a:rPr>
              <a:t> </a:t>
            </a:r>
            <a:endParaRPr lang="en-US" sz="1800"/>
          </a:p>
          <a:p>
            <a:pPr eaLnBrk="1" hangingPunct="1">
              <a:spcBef>
                <a:spcPct val="25000"/>
              </a:spcBef>
            </a:pPr>
            <a:endParaRPr lang="en-US" sz="1800">
              <a:latin typeface="Courier New" pitchFamily="49" charset="0"/>
              <a:cs typeface="Times New Roman" pitchFamily="18" charset="0"/>
            </a:endParaRPr>
          </a:p>
        </p:txBody>
      </p:sp>
      <p:sp>
        <p:nvSpPr>
          <p:cNvPr id="2" name="Oval 1"/>
          <p:cNvSpPr/>
          <p:nvPr/>
        </p:nvSpPr>
        <p:spPr>
          <a:xfrm>
            <a:off x="381000" y="1600200"/>
            <a:ext cx="73914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a:off x="2428875" y="5837238"/>
            <a:ext cx="435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3600" b="1">
                <a:solidFill>
                  <a:srgbClr val="FF33CC"/>
                </a:solidFill>
              </a:rPr>
              <a:t>“Pretreatmen</a:t>
            </a:r>
            <a:r>
              <a:rPr lang="en-US" sz="3600">
                <a:solidFill>
                  <a:srgbClr val="FF33CC"/>
                </a:solidFill>
              </a:rPr>
              <a:t>t”</a:t>
            </a:r>
          </a:p>
        </p:txBody>
      </p:sp>
      <p:sp>
        <p:nvSpPr>
          <p:cNvPr id="6" name="Right Arrow 5"/>
          <p:cNvSpPr/>
          <p:nvPr/>
        </p:nvSpPr>
        <p:spPr>
          <a:xfrm rot="16200000">
            <a:off x="2586831" y="4347369"/>
            <a:ext cx="2636838" cy="342900"/>
          </a:xfrm>
          <a:prstGeom prst="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90809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 grpId="0" animBg="1"/>
      <p:bldP spid="4" grpId="0"/>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04800" y="212725"/>
            <a:ext cx="8153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solidFill>
                  <a:srgbClr val="0033CC"/>
                </a:solidFill>
                <a:cs typeface="Times New Roman" pitchFamily="18" charset="0"/>
              </a:rPr>
              <a:t>Pre-contemplation</a:t>
            </a:r>
            <a:r>
              <a:rPr lang="en-US" dirty="0">
                <a:solidFill>
                  <a:srgbClr val="0066CC"/>
                </a:solidFill>
                <a:cs typeface="Times New Roman" pitchFamily="18" charset="0"/>
              </a:rPr>
              <a:t>:</a:t>
            </a:r>
            <a:r>
              <a:rPr lang="en-US" sz="1400" dirty="0">
                <a:cs typeface="Times New Roman" pitchFamily="18" charset="0"/>
              </a:rPr>
              <a:t> </a:t>
            </a:r>
            <a:r>
              <a:rPr lang="en-US" sz="1600" dirty="0">
                <a:cs typeface="Times New Roman" pitchFamily="18" charset="0"/>
              </a:rPr>
              <a:t>Pt denies problem</a:t>
            </a:r>
          </a:p>
          <a:p>
            <a:pPr eaLnBrk="1" hangingPunct="1"/>
            <a:r>
              <a:rPr lang="en-US" dirty="0">
                <a:solidFill>
                  <a:srgbClr val="0033CC"/>
                </a:solidFill>
                <a:cs typeface="Times New Roman" pitchFamily="18" charset="0"/>
              </a:rPr>
              <a:t>Contemplation:       </a:t>
            </a:r>
            <a:r>
              <a:rPr lang="en-US" sz="1600" dirty="0">
                <a:cs typeface="Times New Roman" pitchFamily="18" charset="0"/>
              </a:rPr>
              <a:t>Pt is ambivalent about change</a:t>
            </a:r>
          </a:p>
          <a:p>
            <a:pPr eaLnBrk="1" hangingPunct="1"/>
            <a:r>
              <a:rPr lang="en-US" dirty="0">
                <a:solidFill>
                  <a:srgbClr val="0033CC"/>
                </a:solidFill>
                <a:cs typeface="Times New Roman" pitchFamily="18" charset="0"/>
              </a:rPr>
              <a:t>Determination:</a:t>
            </a:r>
            <a:r>
              <a:rPr lang="en-US" sz="1800" dirty="0">
                <a:solidFill>
                  <a:srgbClr val="0033CC"/>
                </a:solidFill>
                <a:cs typeface="Times New Roman" pitchFamily="18" charset="0"/>
              </a:rPr>
              <a:t>       </a:t>
            </a:r>
            <a:r>
              <a:rPr lang="en-US" sz="1800" dirty="0" smtClean="0">
                <a:solidFill>
                  <a:srgbClr val="0033CC"/>
                </a:solidFill>
                <a:cs typeface="Times New Roman" pitchFamily="18" charset="0"/>
              </a:rPr>
              <a:t>  </a:t>
            </a:r>
            <a:r>
              <a:rPr lang="en-US" sz="1600" dirty="0" smtClean="0">
                <a:cs typeface="Times New Roman" pitchFamily="18" charset="0"/>
              </a:rPr>
              <a:t>Pt </a:t>
            </a:r>
            <a:r>
              <a:rPr lang="en-US" sz="1600" dirty="0">
                <a:cs typeface="Times New Roman" pitchFamily="18" charset="0"/>
              </a:rPr>
              <a:t>requests change. </a:t>
            </a:r>
          </a:p>
          <a:p>
            <a:pPr eaLnBrk="1" hangingPunct="1"/>
            <a:r>
              <a:rPr lang="en-US" dirty="0">
                <a:solidFill>
                  <a:srgbClr val="0033CC"/>
                </a:solidFill>
                <a:cs typeface="Times New Roman" pitchFamily="18" charset="0"/>
              </a:rPr>
              <a:t>Action:</a:t>
            </a:r>
            <a:r>
              <a:rPr lang="en-US" sz="1200" dirty="0">
                <a:solidFill>
                  <a:srgbClr val="0033CC"/>
                </a:solidFill>
                <a:cs typeface="Times New Roman" pitchFamily="18" charset="0"/>
              </a:rPr>
              <a:t>                               </a:t>
            </a:r>
            <a:r>
              <a:rPr lang="en-US" sz="1200" dirty="0" smtClean="0">
                <a:solidFill>
                  <a:srgbClr val="0033CC"/>
                </a:solidFill>
                <a:cs typeface="Times New Roman" pitchFamily="18" charset="0"/>
              </a:rPr>
              <a:t>  </a:t>
            </a:r>
            <a:r>
              <a:rPr lang="en-US" sz="1600" dirty="0" smtClean="0">
                <a:cs typeface="Times New Roman" pitchFamily="18" charset="0"/>
              </a:rPr>
              <a:t>Pt </a:t>
            </a:r>
            <a:r>
              <a:rPr lang="en-US" sz="1600" dirty="0">
                <a:cs typeface="Times New Roman" pitchFamily="18" charset="0"/>
              </a:rPr>
              <a:t>accepts solution to problem</a:t>
            </a:r>
            <a:r>
              <a:rPr lang="en-US" sz="1200" dirty="0">
                <a:cs typeface="Times New Roman" pitchFamily="18" charset="0"/>
              </a:rPr>
              <a:t>.</a:t>
            </a:r>
            <a:r>
              <a:rPr lang="en-US" sz="400" dirty="0">
                <a:cs typeface="Times New Roman" pitchFamily="18" charset="0"/>
              </a:rPr>
              <a:t> </a:t>
            </a:r>
          </a:p>
          <a:p>
            <a:pPr eaLnBrk="1" hangingPunct="1"/>
            <a:r>
              <a:rPr lang="en-US" dirty="0">
                <a:solidFill>
                  <a:srgbClr val="0033CC"/>
                </a:solidFill>
                <a:cs typeface="Times New Roman" pitchFamily="18" charset="0"/>
              </a:rPr>
              <a:t>Maintenance</a:t>
            </a:r>
            <a:r>
              <a:rPr lang="en-US" sz="1200" dirty="0">
                <a:solidFill>
                  <a:srgbClr val="0033CC"/>
                </a:solidFill>
                <a:cs typeface="Times New Roman" pitchFamily="18" charset="0"/>
              </a:rPr>
              <a:t>:              </a:t>
            </a:r>
            <a:r>
              <a:rPr lang="en-US" sz="1200" dirty="0" smtClean="0">
                <a:solidFill>
                  <a:srgbClr val="0033CC"/>
                </a:solidFill>
                <a:cs typeface="Times New Roman" pitchFamily="18" charset="0"/>
              </a:rPr>
              <a:t>  </a:t>
            </a:r>
            <a:r>
              <a:rPr lang="en-US" sz="1600" dirty="0" smtClean="0">
                <a:cs typeface="Times New Roman" pitchFamily="18" charset="0"/>
              </a:rPr>
              <a:t>Pt </a:t>
            </a:r>
            <a:r>
              <a:rPr lang="en-US" sz="1600" dirty="0">
                <a:cs typeface="Times New Roman" pitchFamily="18" charset="0"/>
              </a:rPr>
              <a:t>practices strategies to maintain change</a:t>
            </a:r>
            <a:r>
              <a:rPr lang="en-US" sz="1200" dirty="0">
                <a:solidFill>
                  <a:schemeClr val="bg1"/>
                </a:solidFill>
                <a:cs typeface="Times New Roman" pitchFamily="18" charset="0"/>
              </a:rPr>
              <a:t>.</a:t>
            </a:r>
          </a:p>
          <a:p>
            <a:pPr eaLnBrk="1" hangingPunct="1"/>
            <a:r>
              <a:rPr lang="en-US" dirty="0">
                <a:solidFill>
                  <a:srgbClr val="0033CC"/>
                </a:solidFill>
                <a:cs typeface="Times New Roman" pitchFamily="18" charset="0"/>
              </a:rPr>
              <a:t>Relapse</a:t>
            </a:r>
            <a:r>
              <a:rPr lang="en-US" sz="1800" dirty="0">
                <a:solidFill>
                  <a:srgbClr val="0033CC"/>
                </a:solidFill>
                <a:cs typeface="Times New Roman" pitchFamily="18" charset="0"/>
              </a:rPr>
              <a:t>:</a:t>
            </a:r>
            <a:r>
              <a:rPr lang="en-US" sz="1200" dirty="0">
                <a:solidFill>
                  <a:srgbClr val="0033CC"/>
                </a:solidFill>
                <a:cs typeface="Times New Roman" pitchFamily="18" charset="0"/>
              </a:rPr>
              <a:t>                         </a:t>
            </a:r>
            <a:r>
              <a:rPr lang="en-US" sz="1200" dirty="0" smtClean="0">
                <a:solidFill>
                  <a:srgbClr val="0033CC"/>
                </a:solidFill>
                <a:cs typeface="Times New Roman" pitchFamily="18" charset="0"/>
              </a:rPr>
              <a:t>   </a:t>
            </a:r>
            <a:r>
              <a:rPr lang="en-US" sz="1600" dirty="0" smtClean="0">
                <a:cs typeface="Times New Roman" pitchFamily="18" charset="0"/>
              </a:rPr>
              <a:t>Pt </a:t>
            </a:r>
            <a:r>
              <a:rPr lang="en-US" sz="1600" dirty="0">
                <a:cs typeface="Times New Roman" pitchFamily="18" charset="0"/>
              </a:rPr>
              <a:t>practices strategies to prevent relapse</a:t>
            </a:r>
            <a:endParaRPr lang="en-US" sz="1800" dirty="0">
              <a:latin typeface="Courier New" pitchFamily="49" charset="0"/>
              <a:cs typeface="Times New Roman" pitchFamily="18" charset="0"/>
            </a:endParaRPr>
          </a:p>
        </p:txBody>
      </p:sp>
      <p:cxnSp>
        <p:nvCxnSpPr>
          <p:cNvPr id="4" name="Straight Connector 3"/>
          <p:cNvCxnSpPr/>
          <p:nvPr/>
        </p:nvCxnSpPr>
        <p:spPr>
          <a:xfrm>
            <a:off x="0" y="216693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9600" y="2590800"/>
            <a:ext cx="7848600" cy="1631216"/>
          </a:xfrm>
          <a:prstGeom prst="rect">
            <a:avLst/>
          </a:prstGeom>
          <a:noFill/>
        </p:spPr>
        <p:txBody>
          <a:bodyPr wrap="square" rtlCol="0">
            <a:spAutoFit/>
          </a:bodyPr>
          <a:lstStyle/>
          <a:p>
            <a:r>
              <a:rPr lang="en-US" dirty="0" smtClean="0"/>
              <a:t>“My wife thinks I need hearing aids.  I love her to death, but she doesn’t know what she’s talking about.  She needs to learn to enunciate her words better, to speak more clearly.  She’s blaming my ears for her own shortcomings.  Just like her mother who always blamed her father for everything.  My hearing is just fine, thank you!”</a:t>
            </a:r>
            <a:endParaRPr lang="en-US" dirty="0"/>
          </a:p>
        </p:txBody>
      </p:sp>
      <p:sp>
        <p:nvSpPr>
          <p:cNvPr id="6" name="TextBox 2"/>
          <p:cNvSpPr txBox="1">
            <a:spLocks noChangeArrowheads="1"/>
          </p:cNvSpPr>
          <p:nvPr/>
        </p:nvSpPr>
        <p:spPr bwMode="auto">
          <a:xfrm>
            <a:off x="449263" y="5038725"/>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dirty="0">
                <a:solidFill>
                  <a:srgbClr val="C00000"/>
                </a:solidFill>
              </a:rPr>
              <a:t>What is the stage of change with this person re her use of hearing aids? </a:t>
            </a:r>
          </a:p>
        </p:txBody>
      </p:sp>
      <p:sp>
        <p:nvSpPr>
          <p:cNvPr id="7" name="Oval 6"/>
          <p:cNvSpPr/>
          <p:nvPr/>
        </p:nvSpPr>
        <p:spPr>
          <a:xfrm>
            <a:off x="-3352800" y="2166938"/>
            <a:ext cx="22860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0846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7205 -0.11041 C -0.07378 -0.10185 -0.07413 -0.09653 -0.07882 -0.09051 C -0.08003 -0.07893 -0.08159 -0.06898 -0.08368 -0.05764 C -0.0868 -0.02083 -0.08628 0.01482 -0.08871 0.05162 C -0.08941 0.06227 -0.09236 0.07269 -0.09375 0.08218 C -0.09705 0.10509 -0.09809 0.12871 -0.10034 0.15185 C -0.1 0.17454 -0.10833 0.27547 -0.07205 0.28658 C -0.06389 0.29792 -0.0533 0.30371 -0.04201 0.30672 C -0.02552 0.32477 -0.00173 0.33195 0.01789 0.34283 C 0.04636 0.35764 0.07396 0.37176 0.10295 0.38519 C 0.12136 0.39329 0.13525 0.40023 0.15452 0.40301 C 0.19757 0.41968 0.14375 0.39954 0.18976 0.41412 C 0.2099 0.42014 0.21962 0.42847 0.24132 0.43148 C 0.26129 0.43912 0.28108 0.44746 0.30122 0.45394 C 0.3415 0.48009 0.3849 0.49005 0.42952 0.4963 C 0.44236 0.49815 0.46789 0.5 0.46789 0.50023 C 0.49532 0.51297 0.52118 0.51644 0.54966 0.51852 C 0.56754 0.52246 0.56407 0.52222 0.58108 0.525 C 0.59289 0.52685 0.61632 0.52963 0.61632 0.52986 C 0.66389 0.54213 0.70348 0.5375 0.75452 0.53634 C 0.7573 0.53472 0.7599 0.53264 0.76285 0.53172 C 0.7717 0.52894 0.78959 0.525 0.78959 0.525 C 0.80139 0.5132 0.8158 0.51134 0.82795 0.5 C 0.84445 0.48542 0.87066 0.46551 0.88125 0.44283 C 0.88455 0.43588 0.88611 0.42755 0.88959 0.42014 C 0.89063 0.41852 0.89184 0.41621 0.89289 0.41412 C 0.89462 0.40255 0.89792 0.39769 0.90122 0.38727 C 0.90052 0.34908 0.90834 0.27755 0.87466 0.25394 C 0.87292 0.24977 0.87188 0.24584 0.86962 0.24283 C 0.86841 0.24121 0.86615 0.24121 0.86459 0.24074 C 0.85868 0.23704 0.85382 0.23125 0.84792 0.22709 C 0.84306 0.22408 0.84098 0.22014 0.83629 0.21574 C 0.82969 0.20996 0.82205 0.20972 0.81459 0.20718 C 0.80799 0.20741 0.80122 0.20718 0.79462 0.20949 C 0.79306 0.20996 0.79254 0.21273 0.79132 0.21412 C 0.78924 0.21574 0.78698 0.21852 0.78455 0.2206 C 0.77848 0.2257 0.77118 0.22824 0.76459 0.23172 C 0.75539 0.24398 0.73941 0.25255 0.72795 0.26297 C 0.72518 0.26528 0.72275 0.26875 0.71962 0.26968 C 0.7125 0.27176 0.70521 0.27107 0.69792 0.27176 C 0.68629 0.27801 0.67934 0.27801 0.66632 0.28079 C 0.65278 0.2831 0.63993 0.28704 0.62622 0.28959 C 0.604 0.29954 0.57917 0.29722 0.55625 0.29792 C 0.48716 0.29653 0.48108 0.30787 0.43455 0.27408 C 0.42188 0.26412 0.40955 0.26134 0.40122 0.24514 C 0.39879 0.23472 0.39219 0.22732 0.38785 0.21852 C 0.38629 0.20718 0.38438 0.20093 0.37952 0.1919 C 0.37726 0.16574 0.3757 0.15324 0.37466 0.12292 C 0.37518 0.11065 0.37535 0.09908 0.37622 0.08727 C 0.37657 0.0838 0.38056 0.07361 0.38125 0.07176 C 0.38611 0.05695 0.38577 0.04607 0.39618 0.03611 C 0.39809 0.03125 0.39879 0.02477 0.40122 0.0206 C 0.40486 0.01343 0.41111 0.00486 0.41632 0.0007 C 0.42066 -0.01828 0.44636 -0.03356 0.45955 -0.03935 C 0.49775 -0.03773 0.49757 -0.04097 0.52118 -0.03264 C 0.53247 -0.01782 0.52674 -0.02106 0.53629 -0.01713 C 0.53959 -0.00648 0.54445 0.00324 0.54792 0.01412 C 0.55209 0.02709 0.54688 0.01343 0.55122 0.03172 C 0.55313 0.03889 0.55608 0.04607 0.55799 0.05394 C 0.56181 0.08472 0.55886 0.07246 0.56459 0.0919 C 0.56632 0.11459 0.56736 0.13843 0.57118 0.16065 C 0.57205 0.16459 0.57379 0.16945 0.57466 0.17408 C 0.57605 0.18056 0.57709 0.18727 0.57795 0.19398 C 0.58091 0.21435 0.58143 0.23449 0.58629 0.25394 C 0.58681 0.25857 0.58681 0.26389 0.58785 0.26968 C 0.58855 0.27246 0.59063 0.27523 0.59132 0.27801 C 0.59323 0.28797 0.59271 0.29792 0.59462 0.30672 C 0.59636 0.31505 0.59931 0.32338 0.60122 0.33172 C 0.604 0.34352 0.60799 0.36019 0.61632 0.36736 C 0.61789 0.37107 0.61927 0.37454 0.62118 0.37778 C 0.62205 0.38009 0.62379 0.38033 0.62466 0.38287 C 0.6323 0.39746 0.63629 0.41111 0.64792 0.42292 C 0.65018 0.42523 0.65209 0.42778 0.65452 0.42894 C 0.65886 0.43287 0.66789 0.43843 0.66789 0.43866 C 0.68177 0.43704 0.69584 0.43889 0.70955 0.43634 C 0.71893 0.43426 0.72709 0.4257 0.73629 0.42292 C 0.7658 0.41158 0.79566 0.39769 0.82622 0.39167 C 0.84011 0.37917 0.81893 0.39746 0.84132 0.38287 C 0.8448 0.38033 0.84775 0.37639 0.85122 0.37408 C 0.85434 0.37176 0.85799 0.37153 0.86129 0.36898 C 0.86754 0.36597 0.87344 0.36042 0.87952 0.35625 C 0.88716 0.3507 0.88993 0.33959 0.89792 0.33634 C 0.90105 0.3294 0.90521 0.325 0.90799 0.31783 C 0.90903 0.31505 0.90851 0.31227 0.90955 0.30926 C 0.91077 0.30625 0.91285 0.30371 0.91459 0.3007 C 0.91893 0.28357 0.92361 0.2669 0.92622 0.24954 C 0.92518 0.20556 0.92986 0.17986 0.91129 0.14746 C 0.90903 0.12963 0.904 0.12338 0.89618 0.10949 C 0.89202 0.09259 0.87066 0.06806 0.85799 0.06227 C 0.85018 0.05301 0.83802 0.05301 0.82795 0.04884 C 0.80625 0.05023 0.78438 0.04884 0.76285 0.05162 C 0.75799 0.05255 0.754 0.05764 0.74966 0.06065 C 0.73594 0.06968 0.7217 0.08056 0.71285 0.09838 C 0.70278 0.11875 0.69445 0.14445 0.68785 0.16736 C 0.68594 0.17315 0.68473 0.18056 0.68299 0.18727 C 0.68195 0.19167 0.67952 0.2007 0.67952 0.20093 C 0.68039 0.21783 0.67726 0.23658 0.68299 0.25185 C 0.68386 0.25417 0.68646 0.2544 0.68785 0.25556 C 0.69219 0.26134 0.69184 0.26505 0.69618 0.26968 C 0.70122 0.27523 0.7073 0.27662 0.71285 0.28079 C 0.7191 0.28542 0.725 0.29121 0.73125 0.2963 C 0.73976 0.30324 0.75 0.30533 0.75955 0.30926 C 0.79879 0.32639 0.83646 0.32593 0.87795 0.32662 C 0.91927 0.32547 0.92466 0.32361 0.95799 0.31412 C 0.97049 0.30371 0.96337 0.30926 0.97952 0.29792 C 0.9823 0.29653 0.98386 0.29236 0.98629 0.28959 C 0.99427 0.28079 1.00157 0.27153 1.00799 0.26065 C 1.01667 0.24584 1.01962 0.22709 1.02952 0.21412 C 1.03195 0.19838 1.03559 0.18009 1.04289 0.16736 C 1.04532 0.15556 1.04497 0.14329 1.04792 0.13172 C 1.04358 0.09884 1.04879 0.14468 1.04792 0.08727 C 1.04757 0.06435 1.04601 0.04144 1.04462 0.01852 C 1.0441 0.01042 1.04323 0.00301 1.03959 -0.0037 C 1.03507 -0.01227 1.03282 -0.01065 1.02622 -0.01713 C 1.01771 -0.02639 1.0158 -0.02801 1.00452 -0.03055 C 0.99514 -0.03634 0.98611 -0.03842 0.97622 -0.0419 C 0.92344 -0.04051 0.87066 -0.03912 0.81789 -0.03703 C 0.80295 -0.03657 0.78577 -0.02916 0.77118 -0.02639 C 0.76789 -0.02523 0.76129 -0.02384 0.76129 -0.02361 C 0.75209 -0.01782 0.74445 -0.01643 0.73455 -0.01273 C 0.72518 -0.00509 0.71528 0.0007 0.70625 0.00903 C 0.6948 0.02014 0.68264 0.03334 0.66962 0.04028 C 0.66355 0.04884 0.65608 0.05301 0.64966 0.06065 C 0.64723 0.06343 0.64549 0.06736 0.64289 0.06968 C 0.64045 0.07199 0.63733 0.07246 0.63455 0.07361 C 0.63125 0.07616 0.62778 0.07801 0.62466 0.08079 C 0.60521 0.09815 0.62361 0.08727 0.60625 0.0963 C 0.59289 0.11065 0.59306 0.10648 0.57795 0.11343 C 0.56702 0.11922 0.55591 0.12894 0.54462 0.13172 C 0.53611 0.13912 0.52448 0.14051 0.51459 0.14468 C 0.50018 0.14445 0.48559 0.14468 0.47118 0.14283 C 0.4632 0.14167 0.45573 0.13611 0.44792 0.13334 C 0.43664 0.12662 0.42518 0.11783 0.41285 0.11343 C 0.39393 0.10116 0.40382 0.10787 0.38299 0.0919 C 0.37674 0.08704 0.3691 0.08519 0.36285 0.08079 C 0.34931 0.07014 0.33629 0.05648 0.32118 0.04884 C 0.31893 0.04607 0.31702 0.04329 0.31459 0.04028 C 0.31268 0.03889 0.3099 0.03843 0.30799 0.03611 C 0.2967 0.02315 0.30886 0.02986 0.29792 0.02477 C 0.29688 0.02292 0.29584 0.0206 0.29462 0.01852 C 0.29254 0.01482 0.28976 0.01297 0.28785 0.00903 C 0.2823 -0.00092 0.2915 0.00486 0.28125 0.0007 C 0.27709 -0.01065 0.27795 -0.0169 0.27118 -0.02639 C 0.26893 -0.03634 0.26858 -0.04768 0.26285 -0.05486 C 0.25295 -0.08796 0.25591 -0.12592 0.26459 -0.15926 C 0.26511 -0.16435 0.26545 -0.16967 0.26632 -0.17477 C 0.26719 -0.17963 0.26962 -0.18842 0.26962 -0.18842 C 0.27101 -0.20208 0.27379 -0.21481 0.27622 -0.22824 C 0.27865 -0.24166 0.27969 -0.25532 0.28299 -0.26828 C 0.28351 -0.2787 0.28334 -0.28935 0.28455 -0.2993 C 0.2849 -0.30254 0.28698 -0.30509 0.28785 -0.30833 C 0.29132 -0.3206 0.29445 -0.33356 0.29792 -0.34629 C 0.30417 -0.36828 0.30834 -0.39051 0.32466 -0.4037 C 0.33802 -0.41458 0.36702 -0.41597 0.38299 -0.42153 C 0.40469 -0.42083 0.42622 -0.4206 0.44792 -0.41944 C 0.48247 -0.41736 0.49341 -0.40162 0.51632 -0.37268 C 0.5158 -0.36967 0.51563 -0.36666 0.51459 -0.36366 C 0.51285 -0.35903 0.5092 -0.35555 0.50799 -0.35046 C 0.50382 -0.33426 0.49566 -0.31828 0.48299 -0.31296 C 0.47743 -0.30532 0.4658 -0.3037 0.45799 -0.2993 C 0.40677 -0.27083 0.39271 -0.27685 0.32622 -0.27477 C 0.31563 -0.27153 0.30486 -0.26828 0.29462 -0.26366 C 0.28316 -0.24838 0.28021 -0.23611 0.27622 -0.21481 C 0.275 -0.20833 0.27118 -0.19491 0.27118 -0.19491 C 0.2717 -0.18264 0.27049 -0.15046 0.27622 -0.13495 C 0.27934 -0.12708 0.28629 -0.11041 0.28629 -0.11018 C 0.28872 -0.09653 0.2908 -0.09028 0.29966 -0.08171 C 0.30556 -0.06944 0.31302 -0.05347 0.32118 -0.04375 C 0.33455 -0.02801 0.35261 -0.01921 0.36632 -0.0037 C 0.37605 0.00718 0.38681 0.01875 0.39792 0.02732 C 0.41841 0.04306 0.40677 0.02894 0.42466 0.04468 C 0.44532 0.06366 0.43004 0.05394 0.45122 0.06968 C 0.47257 0.08519 0.49566 0.09607 0.51789 0.10949 C 0.56545 0.13843 0.5033 0.10602 0.57292 0.14074 C 0.579 0.14375 0.5849 0.14746 0.59132 0.14954 C 0.59844 0.15047 0.60573 0.15185 0.61285 0.15324 C 0.62361 0.15625 0.64462 0.16459 0.64462 0.16459 C 0.6507 0.16459 0.71841 0.18148 0.74618 0.15857 C 0.75799 0.14884 0.74809 0.15417 0.75799 0.14954 C 0.75903 0.14722 0.76007 0.14468 0.76129 0.14283 C 0.76337 0.13912 0.76615 0.1375 0.76789 0.13334 C 0.77188 0.12662 0.77587 0.09584 0.77795 0.08519 C 0.77882 0.0581 0.78125 0.01852 0.77795 -0.0081 C 0.77709 -0.01504 0.77118 -0.02639 0.77118 -0.02639 C 0.77066 -0.02916 0.77066 -0.03217 0.76962 -0.03495 C 0.76736 -0.04051 0.76129 -0.05046 0.76129 -0.05046 C 0.75695 -0.06759 0.74896 -0.07893 0.74132 -0.09305 C 0.73681 -0.11018 0.74358 -0.08889 0.73455 -0.1037 C 0.73351 -0.10578 0.73386 -0.10856 0.73299 -0.11041 C 0.72813 -0.12153 0.7191 -0.14143 0.71129 -0.14838 C 0.70625 -0.16203 0.6967 -0.16967 0.69132 -0.18379 C 0.6849 -0.20139 0.68091 -0.21342 0.66632 -0.21921 C 0.65868 -0.22616 0.64861 -0.22824 0.63959 -0.23032 C 0.62969 -0.23611 0.61962 -0.23703 0.60955 -0.24166 C 0.59723 -0.24699 0.58768 -0.2581 0.57466 -0.26157 C 0.57344 -0.26389 0.57309 -0.26736 0.57118 -0.26828 C 0.56823 -0.27037 0.56459 -0.26944 0.56129 -0.27037 C 0.5592 -0.27106 0.54966 -0.27546 0.54618 -0.27731 C 0.54045 -0.28495 0.53802 -0.28379 0.53125 -0.28819 C 0.51945 -0.29606 0.50782 -0.2993 0.49462 -0.30162 C 0.47778 -0.30856 0.4599 -0.30509 0.44289 -0.31296 C 0.43455 -0.3125 0.42622 -0.3125 0.41789 -0.31041 C 0.41667 -0.31041 0.40591 -0.30509 0.40295 -0.3037 C 0.40122 -0.30301 0.39792 -0.30162 0.39792 -0.30139 C 0.39497 -0.30254 0.38091 -0.30833 0.38629 -0.31504 " pathEditMode="relative" rAng="0" ptsTypes="ffffffffffffffffffffffffffffffffffffffffffffffffffffffffffffffffffffffffffffffffffffffffffffffffffffffffffffffffffffffffffffffffffffffffffffffffffffffffffffffffffffffffffffffffffffffffffffffffffffffffffffA">
                                      <p:cBhvr>
                                        <p:cTn id="6" dur="5000" fill="hold"/>
                                        <p:tgtEl>
                                          <p:spTgt spid="7"/>
                                        </p:tgtEl>
                                        <p:attrNameLst>
                                          <p:attrName>ppt_x</p:attrName>
                                          <p:attrName>ppt_y</p:attrName>
                                        </p:attrNameLst>
                                      </p:cBhvr>
                                      <p:rCtr x="54219" y="17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304800" y="212725"/>
            <a:ext cx="8153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solidFill>
                  <a:srgbClr val="0033CC"/>
                </a:solidFill>
                <a:cs typeface="Times New Roman" pitchFamily="18" charset="0"/>
              </a:rPr>
              <a:t>Pre-contemplation</a:t>
            </a:r>
            <a:r>
              <a:rPr lang="en-US" dirty="0">
                <a:solidFill>
                  <a:srgbClr val="0066CC"/>
                </a:solidFill>
                <a:cs typeface="Times New Roman" pitchFamily="18" charset="0"/>
              </a:rPr>
              <a:t>:</a:t>
            </a:r>
            <a:r>
              <a:rPr lang="en-US" sz="1400" dirty="0">
                <a:cs typeface="Times New Roman" pitchFamily="18" charset="0"/>
              </a:rPr>
              <a:t> </a:t>
            </a:r>
            <a:r>
              <a:rPr lang="en-US" sz="1600" dirty="0">
                <a:cs typeface="Times New Roman" pitchFamily="18" charset="0"/>
              </a:rPr>
              <a:t>Pt denies problem</a:t>
            </a:r>
          </a:p>
          <a:p>
            <a:pPr eaLnBrk="1" hangingPunct="1"/>
            <a:r>
              <a:rPr lang="en-US" dirty="0">
                <a:solidFill>
                  <a:srgbClr val="0033CC"/>
                </a:solidFill>
                <a:cs typeface="Times New Roman" pitchFamily="18" charset="0"/>
              </a:rPr>
              <a:t>Contemplation:       </a:t>
            </a:r>
            <a:r>
              <a:rPr lang="en-US" sz="1600" dirty="0">
                <a:cs typeface="Times New Roman" pitchFamily="18" charset="0"/>
              </a:rPr>
              <a:t>Pt is ambivalent about change</a:t>
            </a:r>
          </a:p>
          <a:p>
            <a:pPr eaLnBrk="1" hangingPunct="1"/>
            <a:r>
              <a:rPr lang="en-US" dirty="0">
                <a:solidFill>
                  <a:srgbClr val="0033CC"/>
                </a:solidFill>
                <a:cs typeface="Times New Roman" pitchFamily="18" charset="0"/>
              </a:rPr>
              <a:t>Determination:</a:t>
            </a:r>
            <a:r>
              <a:rPr lang="en-US" sz="1800" dirty="0">
                <a:solidFill>
                  <a:srgbClr val="0033CC"/>
                </a:solidFill>
                <a:cs typeface="Times New Roman" pitchFamily="18" charset="0"/>
              </a:rPr>
              <a:t>       </a:t>
            </a:r>
            <a:r>
              <a:rPr lang="en-US" sz="1800" dirty="0" smtClean="0">
                <a:solidFill>
                  <a:srgbClr val="0033CC"/>
                </a:solidFill>
                <a:cs typeface="Times New Roman" pitchFamily="18" charset="0"/>
              </a:rPr>
              <a:t>  </a:t>
            </a:r>
            <a:r>
              <a:rPr lang="en-US" sz="1600" dirty="0" smtClean="0">
                <a:cs typeface="Times New Roman" pitchFamily="18" charset="0"/>
              </a:rPr>
              <a:t>Pt </a:t>
            </a:r>
            <a:r>
              <a:rPr lang="en-US" sz="1600" dirty="0">
                <a:cs typeface="Times New Roman" pitchFamily="18" charset="0"/>
              </a:rPr>
              <a:t>requests change. </a:t>
            </a:r>
          </a:p>
          <a:p>
            <a:pPr eaLnBrk="1" hangingPunct="1"/>
            <a:r>
              <a:rPr lang="en-US" dirty="0">
                <a:solidFill>
                  <a:srgbClr val="0033CC"/>
                </a:solidFill>
                <a:cs typeface="Times New Roman" pitchFamily="18" charset="0"/>
              </a:rPr>
              <a:t>Action:</a:t>
            </a:r>
            <a:r>
              <a:rPr lang="en-US" sz="1200" dirty="0">
                <a:solidFill>
                  <a:srgbClr val="0033CC"/>
                </a:solidFill>
                <a:cs typeface="Times New Roman" pitchFamily="18" charset="0"/>
              </a:rPr>
              <a:t>                               </a:t>
            </a:r>
            <a:r>
              <a:rPr lang="en-US" sz="1200" dirty="0" smtClean="0">
                <a:solidFill>
                  <a:srgbClr val="0033CC"/>
                </a:solidFill>
                <a:cs typeface="Times New Roman" pitchFamily="18" charset="0"/>
              </a:rPr>
              <a:t>  </a:t>
            </a:r>
            <a:r>
              <a:rPr lang="en-US" sz="1600" dirty="0" smtClean="0">
                <a:cs typeface="Times New Roman" pitchFamily="18" charset="0"/>
              </a:rPr>
              <a:t>Pt </a:t>
            </a:r>
            <a:r>
              <a:rPr lang="en-US" sz="1600" dirty="0">
                <a:cs typeface="Times New Roman" pitchFamily="18" charset="0"/>
              </a:rPr>
              <a:t>accepts solution to problem</a:t>
            </a:r>
            <a:r>
              <a:rPr lang="en-US" sz="1200" dirty="0">
                <a:cs typeface="Times New Roman" pitchFamily="18" charset="0"/>
              </a:rPr>
              <a:t>.</a:t>
            </a:r>
            <a:r>
              <a:rPr lang="en-US" sz="400" dirty="0">
                <a:cs typeface="Times New Roman" pitchFamily="18" charset="0"/>
              </a:rPr>
              <a:t> </a:t>
            </a:r>
          </a:p>
          <a:p>
            <a:pPr eaLnBrk="1" hangingPunct="1"/>
            <a:r>
              <a:rPr lang="en-US" dirty="0">
                <a:solidFill>
                  <a:srgbClr val="0033CC"/>
                </a:solidFill>
                <a:cs typeface="Times New Roman" pitchFamily="18" charset="0"/>
              </a:rPr>
              <a:t>Maintenance</a:t>
            </a:r>
            <a:r>
              <a:rPr lang="en-US" sz="1200" dirty="0">
                <a:solidFill>
                  <a:srgbClr val="0033CC"/>
                </a:solidFill>
                <a:cs typeface="Times New Roman" pitchFamily="18" charset="0"/>
              </a:rPr>
              <a:t>:              </a:t>
            </a:r>
            <a:r>
              <a:rPr lang="en-US" sz="1200" dirty="0" smtClean="0">
                <a:solidFill>
                  <a:srgbClr val="0033CC"/>
                </a:solidFill>
                <a:cs typeface="Times New Roman" pitchFamily="18" charset="0"/>
              </a:rPr>
              <a:t>  </a:t>
            </a:r>
            <a:r>
              <a:rPr lang="en-US" sz="1600" dirty="0" smtClean="0">
                <a:cs typeface="Times New Roman" pitchFamily="18" charset="0"/>
              </a:rPr>
              <a:t>Pt </a:t>
            </a:r>
            <a:r>
              <a:rPr lang="en-US" sz="1600" dirty="0">
                <a:cs typeface="Times New Roman" pitchFamily="18" charset="0"/>
              </a:rPr>
              <a:t>practices strategies to maintain change</a:t>
            </a:r>
            <a:r>
              <a:rPr lang="en-US" sz="1200" dirty="0">
                <a:solidFill>
                  <a:schemeClr val="bg1"/>
                </a:solidFill>
                <a:cs typeface="Times New Roman" pitchFamily="18" charset="0"/>
              </a:rPr>
              <a:t>.</a:t>
            </a:r>
          </a:p>
          <a:p>
            <a:pPr eaLnBrk="1" hangingPunct="1"/>
            <a:r>
              <a:rPr lang="en-US" dirty="0">
                <a:solidFill>
                  <a:srgbClr val="0033CC"/>
                </a:solidFill>
                <a:cs typeface="Times New Roman" pitchFamily="18" charset="0"/>
              </a:rPr>
              <a:t>Relapse</a:t>
            </a:r>
            <a:r>
              <a:rPr lang="en-US" sz="1800" dirty="0">
                <a:solidFill>
                  <a:srgbClr val="0033CC"/>
                </a:solidFill>
                <a:cs typeface="Times New Roman" pitchFamily="18" charset="0"/>
              </a:rPr>
              <a:t>:</a:t>
            </a:r>
            <a:r>
              <a:rPr lang="en-US" sz="1200" dirty="0">
                <a:solidFill>
                  <a:srgbClr val="0033CC"/>
                </a:solidFill>
                <a:cs typeface="Times New Roman" pitchFamily="18" charset="0"/>
              </a:rPr>
              <a:t>                         </a:t>
            </a:r>
            <a:r>
              <a:rPr lang="en-US" sz="1200" dirty="0" smtClean="0">
                <a:solidFill>
                  <a:srgbClr val="0033CC"/>
                </a:solidFill>
                <a:cs typeface="Times New Roman" pitchFamily="18" charset="0"/>
              </a:rPr>
              <a:t>   </a:t>
            </a:r>
            <a:r>
              <a:rPr lang="en-US" sz="1600" dirty="0" smtClean="0">
                <a:cs typeface="Times New Roman" pitchFamily="18" charset="0"/>
              </a:rPr>
              <a:t>Pt </a:t>
            </a:r>
            <a:r>
              <a:rPr lang="en-US" sz="1600" dirty="0">
                <a:cs typeface="Times New Roman" pitchFamily="18" charset="0"/>
              </a:rPr>
              <a:t>practices strategies to prevent relapse</a:t>
            </a:r>
            <a:endParaRPr lang="en-US" sz="1800" dirty="0">
              <a:latin typeface="Courier New" pitchFamily="49" charset="0"/>
              <a:cs typeface="Times New Roman" pitchFamily="18" charset="0"/>
            </a:endParaRPr>
          </a:p>
        </p:txBody>
      </p:sp>
      <p:sp>
        <p:nvSpPr>
          <p:cNvPr id="36867" name="TextBox 2"/>
          <p:cNvSpPr txBox="1">
            <a:spLocks noChangeArrowheads="1"/>
          </p:cNvSpPr>
          <p:nvPr/>
        </p:nvSpPr>
        <p:spPr bwMode="auto">
          <a:xfrm>
            <a:off x="449263" y="5038725"/>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dirty="0">
                <a:solidFill>
                  <a:srgbClr val="C00000"/>
                </a:solidFill>
              </a:rPr>
              <a:t>What is the stage of change with this person re her use of hearing aids? </a:t>
            </a:r>
          </a:p>
        </p:txBody>
      </p:sp>
      <p:cxnSp>
        <p:nvCxnSpPr>
          <p:cNvPr id="5" name="Straight Connector 4"/>
          <p:cNvCxnSpPr/>
          <p:nvPr/>
        </p:nvCxnSpPr>
        <p:spPr>
          <a:xfrm>
            <a:off x="0" y="216693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181" name="TextBox 5"/>
          <p:cNvSpPr txBox="1">
            <a:spLocks noChangeArrowheads="1"/>
          </p:cNvSpPr>
          <p:nvPr/>
        </p:nvSpPr>
        <p:spPr bwMode="auto">
          <a:xfrm>
            <a:off x="449263" y="2895600"/>
            <a:ext cx="82454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t>“I know that it’s not good to keep losing my hearing aids </a:t>
            </a:r>
            <a:r>
              <a:rPr lang="en-US" dirty="0" err="1"/>
              <a:t>cuz</a:t>
            </a:r>
            <a:r>
              <a:rPr lang="en-US" dirty="0"/>
              <a:t> I want to hear my teacher, but I don’t like the way other kids look at me.  And when I don’t wear them, they stop making fun of me but then I get behind in class and my parents yell at me.  Ugh.  What do you think I should do?”</a:t>
            </a:r>
          </a:p>
        </p:txBody>
      </p:sp>
      <p:sp>
        <p:nvSpPr>
          <p:cNvPr id="8" name="Oval 7"/>
          <p:cNvSpPr/>
          <p:nvPr/>
        </p:nvSpPr>
        <p:spPr>
          <a:xfrm>
            <a:off x="-3352800" y="2362200"/>
            <a:ext cx="22860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79883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9705 -0.06111 C -0.09878 -0.05254 -0.09913 -0.04722 -0.10382 -0.0412 C -0.10503 -0.02963 -0.10659 -0.01967 -0.10868 -0.00833 C -0.1118 0.02847 -0.11128 0.06435 -0.11371 0.10093 C -0.11441 0.11158 -0.11736 0.12199 -0.11875 0.13172 C -0.12205 0.15463 -0.12309 0.17801 -0.12534 0.20116 C -0.125 0.22384 -0.13333 0.325 -0.09705 0.33611 C -0.08889 0.34746 -0.0783 0.35301 -0.06701 0.35625 C -0.05052 0.37408 -0.02673 0.38125 -0.00711 0.39213 C 0.02136 0.40695 0.04896 0.4213 0.07795 0.43449 C 0.09636 0.44259 0.11025 0.44954 0.12952 0.45232 C 0.17257 0.46898 0.11875 0.44884 0.16476 0.46343 C 0.1849 0.46945 0.19462 0.47801 0.21632 0.48079 C 0.23629 0.48843 0.25608 0.49676 0.27622 0.50324 C 0.3165 0.52963 0.3599 0.53935 0.40452 0.5456 C 0.41736 0.54746 0.44289 0.54954 0.44289 0.54977 C 0.47032 0.56227 0.49618 0.56574 0.52466 0.56783 C 0.54254 0.57199 0.53907 0.57176 0.55608 0.57431 C 0.56789 0.57616 0.59132 0.57894 0.59132 0.57917 C 0.63889 0.59144 0.67848 0.58681 0.72952 0.58565 C 0.7323 0.58403 0.7349 0.58195 0.73785 0.58102 C 0.7467 0.57824 0.76459 0.57431 0.76459 0.57431 C 0.77639 0.5625 0.7908 0.56088 0.80295 0.54954 C 0.81945 0.53472 0.84566 0.51482 0.85625 0.49213 C 0.85955 0.48519 0.86111 0.47685 0.86459 0.46945 C 0.86563 0.46783 0.86684 0.46551 0.86789 0.46343 C 0.86962 0.45185 0.87292 0.44722 0.87622 0.43658 C 0.87552 0.39861 0.88334 0.32685 0.84966 0.30324 C 0.84792 0.29908 0.84688 0.29514 0.84462 0.29213 C 0.84341 0.29051 0.84115 0.29051 0.83959 0.29005 C 0.83368 0.28634 0.82882 0.28056 0.82292 0.27639 C 0.81806 0.27338 0.81598 0.26945 0.81129 0.26505 C 0.80469 0.25949 0.79705 0.25903 0.78959 0.25648 C 0.78299 0.25695 0.77622 0.25648 0.76962 0.2588 C 0.76806 0.25926 0.76754 0.26204 0.76632 0.26343 C 0.76424 0.26528 0.76198 0.26783 0.75955 0.26991 C 0.75348 0.275 0.74618 0.27755 0.73959 0.28102 C 0.73039 0.29352 0.71441 0.30185 0.70295 0.31227 C 0.70018 0.31459 0.69775 0.31806 0.69462 0.31898 C 0.6875 0.32107 0.68021 0.32037 0.67292 0.32107 C 0.66129 0.32732 0.65434 0.32732 0.64132 0.33009 C 0.62778 0.33241 0.61493 0.33658 0.60122 0.33889 C 0.579 0.34884 0.55417 0.34653 0.53125 0.34722 C 0.46216 0.34584 0.45608 0.35718 0.40955 0.32338 C 0.39688 0.31366 0.38455 0.31088 0.37622 0.29445 C 0.37379 0.28403 0.36719 0.27685 0.36285 0.26783 C 0.36129 0.25648 0.35938 0.25023 0.35452 0.24121 C 0.35226 0.21505 0.3507 0.20255 0.34966 0.17222 C 0.35018 0.15996 0.35035 0.14838 0.35122 0.13658 C 0.35157 0.1331 0.35556 0.12292 0.35625 0.12107 C 0.36111 0.10625 0.36077 0.09537 0.37118 0.08542 C 0.37309 0.08056 0.37379 0.07408 0.37622 0.06991 C 0.37986 0.06273 0.38611 0.05417 0.39132 0.05 C 0.39566 0.03102 0.42136 0.01574 0.43455 0.00996 C 0.47275 0.01158 0.47257 0.00834 0.49618 0.01667 C 0.50747 0.03148 0.50174 0.02824 0.51129 0.03218 C 0.51459 0.04283 0.51945 0.05255 0.52292 0.06343 C 0.52709 0.07639 0.52188 0.06273 0.52622 0.08102 C 0.52813 0.0882 0.53108 0.09537 0.53299 0.10324 C 0.53681 0.13403 0.53386 0.12176 0.53959 0.14121 C 0.54132 0.16389 0.54236 0.18773 0.54618 0.20996 C 0.54705 0.21412 0.54879 0.21875 0.54966 0.22338 C 0.55105 0.22986 0.55209 0.23658 0.55295 0.24329 C 0.55591 0.26366 0.55643 0.2838 0.56129 0.30324 C 0.56181 0.3081 0.56181 0.31343 0.56285 0.31898 C 0.56355 0.32176 0.56563 0.32454 0.56632 0.32732 C 0.56823 0.33727 0.56771 0.34722 0.56962 0.35625 C 0.57136 0.36459 0.57431 0.37269 0.57622 0.38102 C 0.579 0.39306 0.58299 0.40949 0.59132 0.41667 C 0.59289 0.42037 0.59427 0.42384 0.59618 0.42732 C 0.59705 0.4294 0.59879 0.42986 0.59966 0.43218 C 0.6073 0.44676 0.61129 0.46042 0.62292 0.47222 C 0.62518 0.47454 0.62709 0.47709 0.62952 0.47847 C 0.63386 0.48218 0.64289 0.48773 0.64289 0.48797 C 0.65677 0.48658 0.67084 0.4882 0.68455 0.48565 C 0.69393 0.48357 0.70209 0.47523 0.71129 0.47222 C 0.7408 0.46088 0.77066 0.44722 0.80122 0.44097 C 0.81511 0.42847 0.79393 0.44676 0.81632 0.43218 C 0.8198 0.42963 0.82275 0.4257 0.82622 0.42338 C 0.82934 0.42107 0.83299 0.42084 0.83629 0.41852 C 0.84254 0.41528 0.84844 0.40972 0.85452 0.40556 C 0.86216 0.4 0.86493 0.38889 0.87292 0.38565 C 0.87605 0.37894 0.88021 0.37431 0.88299 0.36736 C 0.88403 0.36459 0.88351 0.36158 0.88455 0.35857 C 0.88577 0.35556 0.88785 0.35301 0.88959 0.35 C 0.89393 0.33287 0.89861 0.31644 0.90122 0.29884 C 0.90018 0.25486 0.90486 0.22917 0.88629 0.19676 C 0.88403 0.17894 0.879 0.17269 0.87118 0.1588 C 0.86702 0.1419 0.84566 0.11736 0.83299 0.11181 C 0.82518 0.10232 0.81302 0.10232 0.80295 0.09838 C 0.78125 0.09954 0.75938 0.09815 0.73785 0.10093 C 0.73299 0.10185 0.729 0.10695 0.72466 0.10996 C 0.71094 0.11898 0.6967 0.12986 0.68785 0.14769 C 0.67778 0.16806 0.66945 0.19375 0.66285 0.21667 C 0.66094 0.22269 0.65973 0.22986 0.65799 0.23658 C 0.65695 0.24097 0.65452 0.25 0.65452 0.25023 C 0.65539 0.26713 0.65226 0.28588 0.65799 0.30116 C 0.65886 0.30347 0.66146 0.30371 0.66285 0.30509 C 0.66719 0.31088 0.66684 0.31435 0.67118 0.31898 C 0.67622 0.32454 0.6823 0.32593 0.68785 0.33009 C 0.6941 0.33472 0.7 0.34051 0.70625 0.3456 C 0.71476 0.35255 0.725 0.35463 0.73455 0.35857 C 0.77379 0.3757 0.81146 0.37523 0.85295 0.37616 C 0.89427 0.37477 0.89966 0.37315 0.93299 0.36343 C 0.94549 0.35301 0.93837 0.35857 0.95452 0.34722 C 0.9573 0.34584 0.95886 0.34167 0.96129 0.33889 C 0.96927 0.33009 0.97657 0.32084 0.98299 0.30996 C 0.99167 0.29514 0.99462 0.27639 1.00452 0.26343 C 1.00695 0.24769 1.01059 0.2294 1.01789 0.21667 C 1.02032 0.20486 1.01997 0.19259 1.02292 0.18102 C 1.01858 0.14815 1.02379 0.19398 1.02292 0.13658 C 1.02257 0.11366 1.02101 0.09074 1.01962 0.06783 C 1.0191 0.05972 1.01823 0.05232 1.01459 0.0456 C 1.01007 0.03704 1.00782 0.03866 1.00122 0.03218 C 0.99271 0.02315 0.9908 0.0213 0.97952 0.01875 C 0.97014 0.0132 0.96111 0.01088 0.95122 0.00741 C 0.89844 0.0088 0.84566 0.01019 0.79289 0.01227 C 0.77795 0.01273 0.76077 0.02014 0.74618 0.02292 C 0.74289 0.02408 0.73629 0.02547 0.73629 0.0257 C 0.72709 0.03148 0.71945 0.0331 0.70955 0.03658 C 0.70018 0.04422 0.69028 0.05 0.68125 0.05834 C 0.6698 0.06945 0.65764 0.08264 0.64462 0.08959 C 0.63855 0.09815 0.63108 0.10232 0.62466 0.10996 C 0.62223 0.11273 0.62049 0.11667 0.61789 0.11898 C 0.61545 0.1213 0.61233 0.12176 0.60955 0.12292 C 0.60625 0.12547 0.60278 0.12732 0.59966 0.13009 C 0.58021 0.14746 0.59861 0.13658 0.58125 0.1456 C 0.56789 0.15996 0.56806 0.15579 0.55295 0.16297 C 0.54202 0.16852 0.53091 0.17824 0.51962 0.18102 C 0.51111 0.18843 0.49948 0.18982 0.48959 0.19398 C 0.47518 0.19375 0.46059 0.19398 0.44618 0.19213 C 0.4382 0.19097 0.43073 0.18542 0.42292 0.18287 C 0.41164 0.17593 0.40018 0.16713 0.38785 0.16297 C 0.36893 0.15047 0.37882 0.15741 0.35799 0.14121 C 0.35174 0.13634 0.3441 0.13449 0.33785 0.13009 C 0.32431 0.11945 0.31129 0.10579 0.29618 0.09838 C 0.29393 0.09537 0.29202 0.09259 0.28959 0.08959 C 0.28768 0.0882 0.2849 0.08773 0.28299 0.08542 C 0.2717 0.07246 0.28386 0.07917 0.27292 0.07408 C 0.27188 0.07222 0.27084 0.06991 0.26962 0.06783 C 0.26754 0.06412 0.26476 0.06227 0.26285 0.05834 C 0.2573 0.04838 0.2665 0.05417 0.25625 0.05 C 0.25209 0.03866 0.25295 0.03241 0.24618 0.02292 C 0.24393 0.01297 0.24358 0.00162 0.23785 -0.00555 C 0.22795 -0.03866 0.23091 -0.07662 0.23959 -0.10995 C 0.24011 -0.11504 0.24045 -0.12037 0.24132 -0.12546 C 0.24219 -0.13032 0.24462 -0.13912 0.24462 -0.13912 C 0.24601 -0.15278 0.24879 -0.16551 0.25122 -0.17893 C 0.25365 -0.19236 0.25469 -0.20602 0.25799 -0.21898 C 0.25851 -0.2294 0.25834 -0.24004 0.25955 -0.25 C 0.2599 -0.25324 0.26198 -0.25578 0.26285 -0.25903 C 0.26632 -0.27129 0.26945 -0.28426 0.27292 -0.29699 C 0.27917 -0.31898 0.28334 -0.3412 0.29966 -0.3544 C 0.31302 -0.36528 0.34202 -0.36666 0.35799 -0.37222 C 0.37969 -0.37153 0.40122 -0.37129 0.42292 -0.37014 C 0.45747 -0.36805 0.46841 -0.35231 0.49132 -0.32338 C 0.4908 -0.32037 0.49063 -0.31736 0.48959 -0.31435 C 0.48785 -0.30972 0.4842 -0.30625 0.48299 -0.30116 C 0.47882 -0.28495 0.47066 -0.26898 0.45799 -0.26366 C 0.45243 -0.25602 0.4408 -0.2544 0.43299 -0.25 C 0.38177 -0.22153 0.36771 -0.22754 0.30122 -0.22546 C 0.29063 -0.22222 0.27986 -0.21898 0.26962 -0.21435 C 0.25816 -0.19907 0.25521 -0.1868 0.25122 -0.16551 C 0.25 -0.15903 0.24618 -0.1456 0.24618 -0.1456 C 0.2467 -0.13333 0.24549 -0.10116 0.25122 -0.08565 C 0.25434 -0.07778 0.26129 -0.06111 0.26129 -0.06088 C 0.26372 -0.04722 0.2658 -0.04097 0.27466 -0.03241 C 0.28056 -0.02014 0.28802 -0.00416 0.29618 0.00556 C 0.30955 0.0213 0.32761 0.03009 0.34132 0.0456 C 0.35105 0.05648 0.36181 0.06806 0.37292 0.07662 C 0.39341 0.09236 0.38177 0.07824 0.39966 0.09398 C 0.42032 0.11297 0.40504 0.10324 0.42622 0.11898 C 0.44757 0.13449 0.47066 0.14537 0.49289 0.1588 C 0.54045 0.18773 0.4783 0.15533 0.54792 0.19005 C 0.554 0.19306 0.5599 0.19699 0.56632 0.19884 C 0.57344 0.19977 0.58073 0.20116 0.58785 0.20278 C 0.59861 0.20579 0.61962 0.21389 0.61962 0.21412 C 0.6257 0.21389 0.69341 0.23079 0.72118 0.20787 C 0.73299 0.19815 0.72309 0.20347 0.73299 0.19884 C 0.73403 0.19653 0.73507 0.19398 0.73629 0.19213 C 0.73837 0.18843 0.74115 0.18681 0.74289 0.18287 C 0.74688 0.17593 0.75087 0.14514 0.75295 0.13449 C 0.75382 0.10741 0.75625 0.06783 0.75295 0.04121 C 0.75209 0.03426 0.74618 0.02292 0.74618 0.02315 C 0.74566 0.02014 0.74566 0.01713 0.74462 0.01435 C 0.74236 0.0088 0.73629 -0.00116 0.73629 -0.00116 C 0.73195 -0.01805 0.72396 -0.02963 0.71632 -0.04375 C 0.71181 -0.06088 0.71858 -0.03958 0.70955 -0.0544 C 0.70851 -0.05648 0.70886 -0.05926 0.70799 -0.06111 C 0.70313 -0.07222 0.6941 -0.09213 0.68629 -0.09907 C 0.68125 -0.11273 0.6717 -0.12037 0.66632 -0.13449 C 0.6599 -0.15208 0.65591 -0.16412 0.64132 -0.16991 C 0.63368 -0.17685 0.62361 -0.17893 0.61459 -0.18102 C 0.60469 -0.1868 0.59462 -0.18773 0.58455 -0.19236 C 0.57223 -0.19768 0.56268 -0.20879 0.54966 -0.21227 C 0.54844 -0.21458 0.54809 -0.21805 0.54618 -0.21898 C 0.54323 -0.22106 0.53959 -0.22014 0.53629 -0.22106 C 0.5342 -0.22176 0.52466 -0.22616 0.52118 -0.22801 C 0.51545 -0.23565 0.51302 -0.23449 0.50625 -0.23889 C 0.49445 -0.24676 0.48282 -0.25 0.46962 -0.25231 C 0.45278 -0.25926 0.4349 -0.25578 0.41789 -0.26366 C 0.40955 -0.26319 0.40122 -0.26319 0.39289 -0.26111 C 0.39167 -0.26111 0.38091 -0.25578 0.37795 -0.2544 C 0.37622 -0.2537 0.37292 -0.25231 0.37292 -0.25208 C 0.36997 -0.25324 0.35591 -0.25903 0.36129 -0.26574 " pathEditMode="relative" rAng="0" ptsTypes="ffffffffffffffffffffffffffffffffffffffffffffffffffffffffffffffffffffffffffffffffffffffffffffffffffffffffffffffffffffffffffffffffffffffffffffffffffffffffffffffffffffffffffffffffffffffffffffffffffffffffffffA">
                                      <p:cBhvr>
                                        <p:cTn id="6" dur="5000" fill="hold"/>
                                        <p:tgtEl>
                                          <p:spTgt spid="8"/>
                                        </p:tgtEl>
                                        <p:attrNameLst>
                                          <p:attrName>ppt_x</p:attrName>
                                          <p:attrName>ppt_y</p:attrName>
                                        </p:attrNameLst>
                                      </p:cBhvr>
                                      <p:rCtr x="54219" y="17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304800" y="212725"/>
            <a:ext cx="8153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solidFill>
                  <a:srgbClr val="0033CC"/>
                </a:solidFill>
                <a:cs typeface="Times New Roman" pitchFamily="18" charset="0"/>
              </a:rPr>
              <a:t>Pre-contemplation</a:t>
            </a:r>
            <a:r>
              <a:rPr lang="en-US">
                <a:solidFill>
                  <a:srgbClr val="0066CC"/>
                </a:solidFill>
                <a:cs typeface="Times New Roman" pitchFamily="18" charset="0"/>
              </a:rPr>
              <a:t>:</a:t>
            </a:r>
            <a:r>
              <a:rPr lang="en-US" sz="1400">
                <a:cs typeface="Times New Roman" pitchFamily="18" charset="0"/>
              </a:rPr>
              <a:t> </a:t>
            </a:r>
            <a:r>
              <a:rPr lang="en-US" sz="1600">
                <a:cs typeface="Times New Roman" pitchFamily="18" charset="0"/>
              </a:rPr>
              <a:t>Pt denies problem</a:t>
            </a:r>
          </a:p>
          <a:p>
            <a:pPr eaLnBrk="1" hangingPunct="1"/>
            <a:r>
              <a:rPr lang="en-US">
                <a:solidFill>
                  <a:srgbClr val="0033CC"/>
                </a:solidFill>
                <a:cs typeface="Times New Roman" pitchFamily="18" charset="0"/>
              </a:rPr>
              <a:t>Contemplation:       </a:t>
            </a:r>
            <a:r>
              <a:rPr lang="en-US" sz="1600">
                <a:cs typeface="Times New Roman" pitchFamily="18" charset="0"/>
              </a:rPr>
              <a:t>Pt is ambivalent about change</a:t>
            </a:r>
          </a:p>
          <a:p>
            <a:pPr eaLnBrk="1" hangingPunct="1"/>
            <a:r>
              <a:rPr lang="en-US">
                <a:solidFill>
                  <a:srgbClr val="0033CC"/>
                </a:solidFill>
                <a:cs typeface="Times New Roman" pitchFamily="18" charset="0"/>
              </a:rPr>
              <a:t>Determination:</a:t>
            </a:r>
            <a:r>
              <a:rPr lang="en-US" sz="1800">
                <a:solidFill>
                  <a:srgbClr val="0033CC"/>
                </a:solidFill>
                <a:cs typeface="Times New Roman" pitchFamily="18" charset="0"/>
              </a:rPr>
              <a:t>         </a:t>
            </a:r>
            <a:r>
              <a:rPr lang="en-US" sz="1600">
                <a:cs typeface="Times New Roman" pitchFamily="18" charset="0"/>
              </a:rPr>
              <a:t>Pt requests change. </a:t>
            </a:r>
          </a:p>
          <a:p>
            <a:pPr eaLnBrk="1" hangingPunct="1"/>
            <a:r>
              <a:rPr lang="en-US">
                <a:solidFill>
                  <a:srgbClr val="0033CC"/>
                </a:solidFill>
                <a:cs typeface="Times New Roman" pitchFamily="18" charset="0"/>
              </a:rPr>
              <a:t>Action:</a:t>
            </a:r>
            <a:r>
              <a:rPr lang="en-US" sz="1200">
                <a:solidFill>
                  <a:srgbClr val="0033CC"/>
                </a:solidFill>
                <a:cs typeface="Times New Roman" pitchFamily="18" charset="0"/>
              </a:rPr>
              <a:t>                                  </a:t>
            </a:r>
            <a:r>
              <a:rPr lang="en-US" sz="1600">
                <a:cs typeface="Times New Roman" pitchFamily="18" charset="0"/>
              </a:rPr>
              <a:t>Pt accepts solution to problem</a:t>
            </a:r>
            <a:r>
              <a:rPr lang="en-US" sz="1200">
                <a:cs typeface="Times New Roman" pitchFamily="18" charset="0"/>
              </a:rPr>
              <a:t>.</a:t>
            </a:r>
            <a:r>
              <a:rPr lang="en-US" sz="400">
                <a:cs typeface="Times New Roman" pitchFamily="18" charset="0"/>
              </a:rPr>
              <a:t> </a:t>
            </a:r>
          </a:p>
          <a:p>
            <a:pPr eaLnBrk="1" hangingPunct="1"/>
            <a:r>
              <a:rPr lang="en-US">
                <a:solidFill>
                  <a:srgbClr val="0033CC"/>
                </a:solidFill>
                <a:cs typeface="Times New Roman" pitchFamily="18" charset="0"/>
              </a:rPr>
              <a:t>Maintenance</a:t>
            </a:r>
            <a:r>
              <a:rPr lang="en-US" sz="1200">
                <a:solidFill>
                  <a:srgbClr val="0033CC"/>
                </a:solidFill>
                <a:cs typeface="Times New Roman" pitchFamily="18" charset="0"/>
              </a:rPr>
              <a:t>:                 </a:t>
            </a:r>
            <a:r>
              <a:rPr lang="en-US" sz="1600">
                <a:cs typeface="Times New Roman" pitchFamily="18" charset="0"/>
              </a:rPr>
              <a:t>Pt practices strategies to maintain change</a:t>
            </a:r>
            <a:r>
              <a:rPr lang="en-US" sz="1200">
                <a:solidFill>
                  <a:schemeClr val="bg1"/>
                </a:solidFill>
                <a:cs typeface="Times New Roman" pitchFamily="18" charset="0"/>
              </a:rPr>
              <a:t>.</a:t>
            </a:r>
          </a:p>
          <a:p>
            <a:pPr eaLnBrk="1" hangingPunct="1"/>
            <a:r>
              <a:rPr lang="en-US">
                <a:solidFill>
                  <a:srgbClr val="0033CC"/>
                </a:solidFill>
                <a:cs typeface="Times New Roman" pitchFamily="18" charset="0"/>
              </a:rPr>
              <a:t>Relapse</a:t>
            </a:r>
            <a:r>
              <a:rPr lang="en-US" sz="1800">
                <a:solidFill>
                  <a:srgbClr val="0033CC"/>
                </a:solidFill>
                <a:cs typeface="Times New Roman" pitchFamily="18" charset="0"/>
              </a:rPr>
              <a:t>:</a:t>
            </a:r>
            <a:r>
              <a:rPr lang="en-US" sz="1200">
                <a:solidFill>
                  <a:srgbClr val="0033CC"/>
                </a:solidFill>
                <a:cs typeface="Times New Roman" pitchFamily="18" charset="0"/>
              </a:rPr>
              <a:t>                             </a:t>
            </a:r>
            <a:r>
              <a:rPr lang="en-US" sz="1600">
                <a:cs typeface="Times New Roman" pitchFamily="18" charset="0"/>
              </a:rPr>
              <a:t>Pt practices strategies to prevent relapse</a:t>
            </a:r>
            <a:endParaRPr lang="en-US" sz="1800">
              <a:latin typeface="Courier New" pitchFamily="49" charset="0"/>
              <a:cs typeface="Times New Roman" pitchFamily="18" charset="0"/>
            </a:endParaRPr>
          </a:p>
        </p:txBody>
      </p:sp>
      <p:sp>
        <p:nvSpPr>
          <p:cNvPr id="35843" name="TextBox 2"/>
          <p:cNvSpPr txBox="1">
            <a:spLocks noChangeArrowheads="1"/>
          </p:cNvSpPr>
          <p:nvPr/>
        </p:nvSpPr>
        <p:spPr bwMode="auto">
          <a:xfrm>
            <a:off x="449263" y="5038725"/>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a:solidFill>
                  <a:srgbClr val="C00000"/>
                </a:solidFill>
              </a:rPr>
              <a:t>What is the stage of change with this person re his purchase? </a:t>
            </a:r>
          </a:p>
        </p:txBody>
      </p:sp>
      <p:cxnSp>
        <p:nvCxnSpPr>
          <p:cNvPr id="5" name="Straight Connector 4"/>
          <p:cNvCxnSpPr/>
          <p:nvPr/>
        </p:nvCxnSpPr>
        <p:spPr>
          <a:xfrm>
            <a:off x="0" y="216693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1205" name="TextBox 5"/>
          <p:cNvSpPr txBox="1">
            <a:spLocks noChangeArrowheads="1"/>
          </p:cNvSpPr>
          <p:nvPr/>
        </p:nvSpPr>
        <p:spPr bwMode="auto">
          <a:xfrm>
            <a:off x="449263" y="3048000"/>
            <a:ext cx="8245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a:t>“Please Dr. Audiologist.  Help me!!  I want the best hearing aids on the market.  I’ll do anything!!!   </a:t>
            </a:r>
          </a:p>
        </p:txBody>
      </p:sp>
      <p:sp>
        <p:nvSpPr>
          <p:cNvPr id="8" name="Oval 7"/>
          <p:cNvSpPr/>
          <p:nvPr/>
        </p:nvSpPr>
        <p:spPr>
          <a:xfrm>
            <a:off x="-3352800" y="2286000"/>
            <a:ext cx="2286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43989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1493 -0.05046 C -0.01701 -0.04236 -0.01823 -0.03541 -0.0217 -0.02824 C -0.02639 0.01875 -0.02604 -0.00185 -0.02326 0.08264 C -0.02291 0.09607 -0.02274 0.09422 -0.0184 0.10301 C -0.01354 0.13935 0.01129 0.16088 0.02674 0.18959 C 0.03611 0.20695 0.04202 0.22547 0.05504 0.23843 C 0.05816 0.25185 0.0658 0.25602 0.0717 0.26736 C 0.08316 0.28912 0.07483 0.28079 0.08507 0.28959 C 0.09132 0.30625 0.09688 0.30787 0.10504 0.3206 C 0.10695 0.32338 0.10799 0.32709 0.11007 0.32963 C 0.11354 0.3338 0.11841 0.33634 0.1217 0.34074 C 0.12952 0.35116 0.12535 0.34815 0.13334 0.35185 C 0.14011 0.3588 0.14358 0.36459 0.15174 0.36736 C 0.16007 0.37894 0.15261 0.37037 0.16493 0.37847 C 0.17535 0.38542 0.18368 0.39236 0.19497 0.3963 C 0.19775 0.39931 0.20018 0.40301 0.2033 0.40509 C 0.20591 0.40672 0.20886 0.40648 0.21164 0.40741 C 0.21858 0.40972 0.22466 0.41412 0.2316 0.41621 C 0.23889 0.42084 0.24723 0.42685 0.25504 0.42963 C 0.26094 0.43172 0.27327 0.43403 0.27327 0.43403 C 0.29045 0.44306 0.30712 0.44746 0.325 0.45394 C 0.33125 0.45625 0.33698 0.46088 0.34341 0.46297 C 0.34723 0.46412 0.35122 0.46389 0.35504 0.46505 C 0.36337 0.46759 0.3717 0.47107 0.38004 0.47408 C 0.38247 0.475 0.3842 0.47778 0.38664 0.47847 C 0.40434 0.48357 0.42518 0.48727 0.44341 0.48959 C 0.46806 0.49283 0.54705 0.49375 0.55504 0.49398 C 0.61667 0.49259 0.6632 0.49005 0.7217 0.47847 C 0.73073 0.47454 0.73924 0.46875 0.74827 0.46505 C 0.76545 0.45787 0.7599 0.46389 0.775 0.45625 C 0.81025 0.43866 0.77032 0.45695 0.8033 0.43634 C 0.82014 0.42593 0.83889 0.42014 0.85504 0.40741 C 0.86563 0.39908 0.87483 0.38959 0.88507 0.38079 C 0.88768 0.37871 0.89063 0.37801 0.89341 0.37616 C 0.89636 0.37431 0.89914 0.37199 0.90174 0.36968 C 0.9092 0.3632 0.91198 0.35486 0.91997 0.34954 C 0.93195 0.32523 0.91407 0.35972 0.9283 0.33843 C 0.93091 0.33449 0.93264 0.32963 0.93507 0.32523 C 0.93889 0.31852 0.94653 0.30509 0.94653 0.30509 C 0.94966 0.29236 0.95834 0.28287 0.96164 0.26968 C 0.96493 0.25625 0.96667 0.24121 0.96841 0.22732 C 0.96771 0.20648 0.97396 0.18195 0.96493 0.16505 C 0.96025 0.15648 0.95 0.14074 0.95 0.14074 C 0.94653 0.12801 0.9507 0.13959 0.94167 0.12732 C 0.93334 0.11621 0.93195 0.11297 0.9217 0.10486 C 0.89618 0.08565 0.86233 0.06505 0.83334 0.06065 C 0.8158 0.05509 0.79792 0.05232 0.78004 0.04954 C 0.77223 0.04838 0.7566 0.04514 0.7566 0.04514 C 0.71111 0.04584 0.66528 0.04537 0.61997 0.04746 C 0.5941 0.04861 0.56997 0.06968 0.5448 0.07616 C 0.51927 0.09121 0.49514 0.11273 0.46841 0.12292 C 0.45868 0.13079 0.44966 0.13935 0.43993 0.14746 C 0.42934 0.16829 0.44566 0.13935 0.43004 0.15625 C 0.42865 0.15764 0.42952 0.16134 0.4283 0.16297 C 0.42657 0.16528 0.42396 0.16597 0.4217 0.16736 C 0.41736 0.17616 0.41216 0.18449 0.4066 0.1919 C 0.40348 0.20972 0.40712 0.19167 0.40174 0.20949 C 0.40035 0.21389 0.39827 0.22292 0.39827 0.22292 C 0.39879 0.23403 0.39809 0.24537 0.4 0.25625 C 0.40087 0.26134 0.40521 0.26459 0.4066 0.26968 C 0.41268 0.29236 0.42327 0.29954 0.43993 0.30509 C 0.45591 0.31042 0.44115 0.30787 0.45504 0.31412 C 0.46268 0.31759 0.48976 0.31852 0.48993 0.31852 C 0.51441 0.32292 0.5342 0.32199 0.56007 0.3206 C 0.56789 0.31482 0.57587 0.30996 0.58334 0.30301 C 0.58455 0.30185 0.58525 0.29954 0.58664 0.29838 C 0.59063 0.29514 0.59584 0.29468 0.6 0.2919 C 0.60625 0.28773 0.6125 0.28334 0.61823 0.27847 C 0.63039 0.26875 0.64254 0.25625 0.65643 0.25185 C 0.67188 0.24167 0.68021 0.23843 0.69827 0.23634 C 0.71545 0.23843 0.73282 0.24028 0.75 0.24283 C 0.75938 0.24422 0.76875 0.25162 0.7783 0.25394 C 0.78802 0.25926 0.7948 0.2669 0.80504 0.26968 C 0.81181 0.2757 0.8191 0.28172 0.82674 0.28519 C 0.82952 0.28889 0.8323 0.29259 0.83507 0.2963 C 0.83664 0.29861 0.83993 0.30301 0.83993 0.30301 C 0.84653 0.33634 0.84323 0.38634 0.82674 0.41621 C 0.82118 0.44491 0.80591 0.46158 0.78507 0.46736 C 0.75469 0.46482 0.73282 0.46273 0.70504 0.45625 C 0.69341 0.45023 0.68195 0.44329 0.66997 0.44074 C 0.6599 0.43519 0.64983 0.43079 0.63993 0.42523 C 0.62986 0.41968 0.62205 0.41204 0.61164 0.40741 C 0.59549 0.39097 0.61528 0.40972 0.5967 0.3963 C 0.58542 0.3882 0.57674 0.37593 0.56493 0.36968 C 0.55799 0.35996 0.55608 0.34792 0.55174 0.33634 C 0.5448 0.31875 0.53941 0.30232 0.53646 0.28287 C 0.53716 0.24838 0.52813 0.19792 0.55 0.16968 C 0.55747 0.1456 0.56875 0.12269 0.5816 0.10301 C 0.58664 0.09445 0.58872 0.08843 0.5967 0.08519 C 0.6099 0.07408 0.6132 0.07292 0.6283 0.06968 C 0.64948 0.07037 0.67049 0.0706 0.69167 0.07153 C 0.70348 0.07222 0.71493 0.07847 0.72674 0.08079 C 0.74271 0.08959 0.75955 0.09537 0.77674 0.09838 C 0.80243 0.10996 0.82605 0.11597 0.8533 0.11852 C 0.88455 0.11667 0.88907 0.11736 0.91164 0.10949 C 0.91789 0.10463 0.92327 0.09908 0.93004 0.0963 C 0.93177 0.09375 0.93282 0.09097 0.93507 0.08959 C 0.93768 0.08797 0.94115 0.08982 0.94341 0.08727 C 0.94514 0.08542 0.94393 0.08079 0.94497 0.07847 C 0.94705 0.07361 0.95174 0.07014 0.95504 0.06736 C 0.9573 0.0581 0.96164 0.05162 0.96493 0.04283 C 0.96684 0.03773 0.96806 0.03241 0.9698 0.02732 C 0.97379 0.00324 0.97934 -0.04676 0.9566 -0.05717 C 0.94323 -0.05532 0.92986 -0.0537 0.91667 -0.05046 C 0.90834 -0.04606 0.90035 -0.04213 0.89167 -0.03935 C 0.87917 -0.03125 0.8632 -0.02639 0.85 -0.02153 C 0.83664 -0.01666 0.84306 -0.02245 0.83004 -0.01481 C 0.81389 -0.00532 0.8 0.00857 0.78507 0.0206 C 0.78247 0.02269 0.77934 0.02338 0.77674 0.02523 C 0.75695 0.03982 0.73785 0.05625 0.71841 0.07153 C 0.70816 0.09167 0.6941 0.10394 0.68143 0.1206 C 0.6632 0.14514 0.64792 0.17454 0.63316 0.20301 C 0.63004 0.20972 0.62535 0.21551 0.62327 0.22292 C 0.61441 0.25556 0.59966 0.28287 0.58837 0.31412 C 0.58212 0.33102 0.5691 0.34283 0.56164 0.35857 C 0.55243 0.37824 0.54132 0.39861 0.525 0.40741 C 0.5191 0.42292 0.5125 0.42037 0.50174 0.42732 C 0.4875 0.43658 0.47223 0.43797 0.4566 0.44074 C 0.44896 0.43889 0.44236 0.43658 0.43507 0.43403 C 0.4257 0.42222 0.41893 0.42246 0.40834 0.41412 C 0.40591 0.41227 0.40417 0.40926 0.40174 0.40741 C 0.39792 0.40463 0.39375 0.40324 0.38993 0.4007 C 0.37813 0.39283 0.3691 0.37917 0.3566 0.37408 C 0.34896 0.3588 0.35382 0.36227 0.34497 0.35857 C 0.33907 0.34236 0.34445 0.35556 0.33334 0.33634 C 0.3283 0.32801 0.32483 0.31783 0.31997 0.30949 C 0.3125 0.29699 0.30539 0.28472 0.29827 0.27176 C 0.29462 0.25162 0.29914 0.27315 0.29341 0.25625 C 0.2908 0.24908 0.28664 0.23403 0.28664 0.23403 C 0.28716 0.21551 0.28681 0.19699 0.28837 0.17847 C 0.28837 0.17593 0.2908 0.17408 0.29167 0.17176 C 0.29705 0.15672 0.30174 0.14167 0.30834 0.12732 C 0.31667 0.10903 0.32361 0.09306 0.33334 0.07616 C 0.33698 0.06968 0.34323 0.06736 0.34827 0.06297 C 0.3507 0.06088 0.35139 0.05648 0.3533 0.05394 C 0.35834 0.04722 0.36667 0.04514 0.37327 0.04283 C 0.38525 0.0338 0.3915 0.03195 0.40504 0.02963 C 0.42552 0.03102 0.44618 0.03148 0.46667 0.03403 C 0.47986 0.03565 0.4915 0.04769 0.50313 0.05394 C 0.52205 0.06412 0.54045 0.07616 0.56007 0.08264 C 0.58872 0.10232 0.62153 0.11181 0.6533 0.11621 C 0.67223 0.11482 0.69132 0.11528 0.71007 0.11181 C 0.71545 0.11088 0.71997 0.10556 0.725 0.10301 C 0.74184 0.09445 0.75695 0.0882 0.775 0.08264 C 0.79098 0.07824 0.80452 0.07153 0.81997 0.06505 C 0.83716 0.05787 0.83247 0.06459 0.84827 0.05394 C 0.87309 0.03727 0.89549 0.01273 0.9217 0.0007 C 0.92552 -0.00324 0.93021 -0.00555 0.93334 -0.01041 C 0.93941 -0.01991 0.9408 -0.03241 0.94341 -0.04375 C 0.94566 -0.05393 0.94827 -0.06203 0.95 -0.07268 C 0.94775 -0.12407 0.95382 -0.15648 0.9283 -0.19051 C 0.92552 -0.20208 0.92813 -0.19583 0.91667 -0.20602 C 0.90712 -0.21458 0.89914 -0.22153 0.88837 -0.22592 C 0.87483 -0.23935 0.88872 -0.22662 0.87327 -0.23703 C 0.8592 -0.24629 0.84636 -0.25926 0.8316 -0.26597 C 0.82066 -0.27708 0.80643 -0.28009 0.79341 -0.28588 C 0.77414 -0.29467 0.7566 -0.30671 0.73664 -0.31273 C 0.71615 -0.32616 0.69236 -0.33102 0.66997 -0.33703 C 0.66476 -0.33842 0.6599 -0.33958 0.65504 -0.34143 C 0.65035 -0.34328 0.64618 -0.34676 0.6415 -0.34815 C 0.61702 -0.35555 0.59132 -0.35463 0.56667 -0.36157 C 0.54896 -0.36088 0.53108 -0.36065 0.5132 -0.35926 C 0.50348 -0.35856 0.49306 -0.35254 0.48334 -0.35046 C 0.47223 -0.34143 0.46059 -0.33403 0.45 -0.32384 C 0.44011 -0.31435 0.43351 -0.30139 0.425 -0.29051 C 0.41997 -0.27685 0.41684 -0.2625 0.41007 -0.25069 C 0.40834 -0.2368 0.40469 -0.22523 0.4 -0.21273 C 0.39844 -0.20231 0.3974 -0.19166 0.39497 -0.18148 C 0.39341 -0.14861 0.39011 -0.11597 0.40174 -0.08588 C 0.40313 -0.07801 0.41372 -0.05347 0.41841 -0.04815 C 0.43282 -0.03148 0.42327 -0.0456 0.43507 -0.03495 C 0.44462 -0.02639 0.45 -0.02014 0.46164 -0.01713 C 0.48021 0.00347 0.50434 0.01875 0.52813 0.02292 C 0.55087 0.03148 0.57466 0.03218 0.59827 0.03403 C 0.61493 0.03681 0.6316 0.0375 0.64827 0.04074 C 0.67709 0.03912 0.69358 0.0463 0.70834 0.01621 C 0.70886 0.0132 0.7092 0.01019 0.71007 0.00741 C 0.71094 0.00486 0.71268 0.00324 0.71337 0.0007 C 0.71545 -0.00717 0.71684 -0.01759 0.71841 -0.02592 C 0.71789 -0.04074 0.71806 -0.05555 0.71667 -0.07037 C 0.71632 -0.07291 0.71424 -0.07477 0.71337 -0.07708 C 0.70886 -0.08889 0.70348 -0.10555 0.69341 -0.11041 C 0.68889 -0.11921 0.68264 -0.12384 0.67657 -0.13032 C 0.66945 -0.13796 0.66389 -0.14676 0.65504 -0.15046 C 0.64618 -0.16551 0.63039 -0.17754 0.61667 -0.18379 C 0.60782 -0.1956 0.59948 -0.19745 0.58837 -0.2037 C 0.57379 -0.2118 0.56268 -0.21504 0.5467 -0.21713 C 0.53768 -0.21991 0.52865 -0.21991 0.5198 -0.22384 C 0.50365 -0.22315 0.48768 -0.22153 0.4717 -0.22153 C 0.45417 -0.22153 0.43716 -0.23356 0.41997 -0.23703 C 0.41823 -0.23773 0.41667 -0.23935 0.41493 -0.23935 C 0.37066 -0.23935 0.31789 -0.23379 0.275 -0.23264 C 0.26789 -0.22639 0.26545 -0.21643 0.27327 -0.2081 C 0.28247 -0.19815 0.29705 -0.19514 0.30834 -0.19051 C 0.33004 -0.18148 0.39688 -0.18426 0.4132 -0.18379 C 0.42986 -0.18518 0.44306 -0.18796 0.45834 -0.19491 C 0.46007 -0.20185 0.46059 -0.20833 0.45504 -0.21273 C 0.45052 -0.21643 0.4448 -0.2169 0.43993 -0.21921 C 0.43594 -0.22106 0.4323 -0.2243 0.4283 -0.22592 C 0.42153 -0.2287 0.41355 -0.23032 0.4066 -0.23264 C 0.39323 -0.23171 0.37709 -0.23935 0.36667 -0.22824 C 0.36511 -0.22662 0.36476 -0.22338 0.36337 -0.22153 C 0.35747 -0.21366 0.35834 -0.22129 0.35834 -0.21273 " pathEditMode="relative" ptsTypes="ffffffffffffffffffffffffffffffffffffffffffffffffffffffffffffffffffffffffffffffffffffffffffffffffffffffffffffffffffffffffffffffffffffffffffffffffffffffffffffffffffffffffffffffffffffffffffffffffffffffffffA">
                                      <p:cBhvr>
                                        <p:cTn id="6" dur="5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457200" y="381000"/>
            <a:ext cx="8077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b="1" dirty="0">
                <a:solidFill>
                  <a:srgbClr val="000000"/>
                </a:solidFill>
              </a:rPr>
              <a:t>Integrating</a:t>
            </a:r>
            <a:r>
              <a:rPr lang="en-US" b="1" dirty="0">
                <a:solidFill>
                  <a:srgbClr val="FFFFFF"/>
                </a:solidFill>
              </a:rPr>
              <a:t> </a:t>
            </a:r>
            <a:r>
              <a:rPr lang="en-US" b="1" dirty="0">
                <a:solidFill>
                  <a:srgbClr val="000000"/>
                </a:solidFill>
              </a:rPr>
              <a:t>Counseling Skills into Existing Audiology Practices</a:t>
            </a:r>
          </a:p>
          <a:p>
            <a:pPr algn="ctr" eaLnBrk="1" hangingPunct="1">
              <a:spcBef>
                <a:spcPct val="50000"/>
              </a:spcBef>
            </a:pPr>
            <a:r>
              <a:rPr lang="en-US" dirty="0">
                <a:solidFill>
                  <a:srgbClr val="000000"/>
                </a:solidFill>
              </a:rPr>
              <a:t>Kristina English, Ph.D.</a:t>
            </a:r>
          </a:p>
        </p:txBody>
      </p:sp>
      <p:sp>
        <p:nvSpPr>
          <p:cNvPr id="323587" name="Text Box 1027"/>
          <p:cNvSpPr txBox="1">
            <a:spLocks noChangeArrowheads="1"/>
          </p:cNvSpPr>
          <p:nvPr/>
        </p:nvSpPr>
        <p:spPr bwMode="auto">
          <a:xfrm>
            <a:off x="457200" y="2133600"/>
            <a:ext cx="8229600" cy="4093428"/>
          </a:xfrm>
          <a:prstGeom prst="rect">
            <a:avLst/>
          </a:prstGeom>
          <a:noFill/>
          <a:ln w="9525">
            <a:noFill/>
            <a:miter lim="800000"/>
            <a:headEnd/>
            <a:tailEnd/>
          </a:ln>
          <a:effectLst/>
        </p:spPr>
        <p:txBody>
          <a:bodyPr>
            <a:spAutoFit/>
          </a:bodyPr>
          <a:lstStyle>
            <a:lvl1pPr marL="406400" indent="-4064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buClr>
                <a:srgbClr val="5F5F5F"/>
              </a:buClr>
              <a:buFont typeface="Wingdings" pitchFamily="2" charset="2"/>
              <a:buChar char="Ø"/>
              <a:defRPr/>
            </a:pPr>
            <a:r>
              <a:rPr lang="en-US" dirty="0" smtClean="0">
                <a:solidFill>
                  <a:prstClr val="black"/>
                </a:solidFill>
              </a:rPr>
              <a:t>53 respondents to questionnaire to </a:t>
            </a:r>
            <a:r>
              <a:rPr lang="en-US" dirty="0" err="1" smtClean="0">
                <a:solidFill>
                  <a:prstClr val="black"/>
                </a:solidFill>
              </a:rPr>
              <a:t>Au.D</a:t>
            </a:r>
            <a:r>
              <a:rPr lang="en-US" dirty="0" smtClean="0">
                <a:solidFill>
                  <a:prstClr val="black"/>
                </a:solidFill>
              </a:rPr>
              <a:t>. students with average of 14.6 years of experience</a:t>
            </a:r>
          </a:p>
          <a:p>
            <a:pPr eaLnBrk="1" hangingPunct="1">
              <a:spcBef>
                <a:spcPct val="50000"/>
              </a:spcBef>
              <a:buClr>
                <a:srgbClr val="5F5F5F"/>
              </a:buClr>
              <a:buFont typeface="Wingdings" pitchFamily="2" charset="2"/>
              <a:buChar char="Ø"/>
              <a:defRPr/>
            </a:pPr>
            <a:r>
              <a:rPr lang="en-US" dirty="0" smtClean="0">
                <a:solidFill>
                  <a:prstClr val="black"/>
                </a:solidFill>
              </a:rPr>
              <a:t>Approximately 50% expressed deep concern about the feasibility of “adding” counseling strategies into already tight schedules</a:t>
            </a:r>
            <a:r>
              <a:rPr lang="en-US" b="1" dirty="0" smtClean="0">
                <a:solidFill>
                  <a:prstClr val="black"/>
                </a:solidFill>
              </a:rPr>
              <a:t>.  </a:t>
            </a:r>
          </a:p>
          <a:p>
            <a:pPr eaLnBrk="1" hangingPunct="1">
              <a:spcBef>
                <a:spcPct val="50000"/>
              </a:spcBef>
              <a:buClr>
                <a:srgbClr val="5F5F5F"/>
              </a:buClr>
              <a:buFont typeface="Wingdings" pitchFamily="2" charset="2"/>
              <a:buChar char="Ø"/>
              <a:defRPr/>
            </a:pPr>
            <a:r>
              <a:rPr lang="en-US" dirty="0" smtClean="0">
                <a:solidFill>
                  <a:srgbClr val="FF0000"/>
                </a:solidFill>
              </a:rPr>
              <a:t>70% of that group reported that they found ways to “fold” counseling strategies into their practices in ways that did not require additional time.</a:t>
            </a:r>
          </a:p>
          <a:p>
            <a:pPr eaLnBrk="1" hangingPunct="1">
              <a:spcBef>
                <a:spcPct val="50000"/>
              </a:spcBef>
              <a:buClr>
                <a:srgbClr val="5F5F5F"/>
              </a:buClr>
              <a:buFont typeface="Wingdings" pitchFamily="2" charset="2"/>
              <a:buChar char="Ø"/>
              <a:defRPr/>
            </a:pPr>
            <a:r>
              <a:rPr lang="en-US" dirty="0" smtClean="0">
                <a:solidFill>
                  <a:srgbClr val="FF0000"/>
                </a:solidFill>
              </a:rPr>
              <a:t>“I am finding that careful listening/counseling in the beginning is resulting in fewer return visits, so in this way I actually come out ahead, time-wise.”</a:t>
            </a:r>
          </a:p>
          <a:p>
            <a:pPr eaLnBrk="1" hangingPunct="1">
              <a:spcBef>
                <a:spcPct val="50000"/>
              </a:spcBef>
              <a:buClr>
                <a:srgbClr val="5F5F5F"/>
              </a:buClr>
              <a:buFont typeface="Wingdings" pitchFamily="2" charset="2"/>
              <a:buChar char="Ø"/>
              <a:defRPr/>
            </a:pPr>
            <a:endParaRPr lang="en-US" dirty="0" smtClean="0">
              <a:solidFill>
                <a:prstClr val="white"/>
              </a:solidFill>
            </a:endParaRPr>
          </a:p>
        </p:txBody>
      </p:sp>
      <p:sp>
        <p:nvSpPr>
          <p:cNvPr id="12292" name="Line 1028"/>
          <p:cNvSpPr>
            <a:spLocks noChangeShapeType="1"/>
          </p:cNvSpPr>
          <p:nvPr/>
        </p:nvSpPr>
        <p:spPr bwMode="auto">
          <a:xfrm>
            <a:off x="0" y="1828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34747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304800" y="212725"/>
            <a:ext cx="8153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solidFill>
                  <a:srgbClr val="0033CC"/>
                </a:solidFill>
                <a:cs typeface="Times New Roman" pitchFamily="18" charset="0"/>
              </a:rPr>
              <a:t>Pre-contemplation</a:t>
            </a:r>
            <a:r>
              <a:rPr lang="en-US">
                <a:solidFill>
                  <a:srgbClr val="0066CC"/>
                </a:solidFill>
                <a:cs typeface="Times New Roman" pitchFamily="18" charset="0"/>
              </a:rPr>
              <a:t>:</a:t>
            </a:r>
            <a:r>
              <a:rPr lang="en-US" sz="1400">
                <a:solidFill>
                  <a:srgbClr val="000000"/>
                </a:solidFill>
                <a:cs typeface="Times New Roman" pitchFamily="18" charset="0"/>
              </a:rPr>
              <a:t> </a:t>
            </a:r>
            <a:r>
              <a:rPr lang="en-US" sz="1600">
                <a:solidFill>
                  <a:srgbClr val="000000"/>
                </a:solidFill>
                <a:cs typeface="Times New Roman" pitchFamily="18" charset="0"/>
              </a:rPr>
              <a:t>Pt denies problem</a:t>
            </a:r>
          </a:p>
          <a:p>
            <a:pPr eaLnBrk="1" hangingPunct="1"/>
            <a:r>
              <a:rPr lang="en-US">
                <a:solidFill>
                  <a:srgbClr val="0033CC"/>
                </a:solidFill>
                <a:cs typeface="Times New Roman" pitchFamily="18" charset="0"/>
              </a:rPr>
              <a:t>Contemplation:       </a:t>
            </a:r>
            <a:r>
              <a:rPr lang="en-US" sz="1600">
                <a:solidFill>
                  <a:srgbClr val="000000"/>
                </a:solidFill>
                <a:cs typeface="Times New Roman" pitchFamily="18" charset="0"/>
              </a:rPr>
              <a:t>Pt is ambivalent about change</a:t>
            </a:r>
          </a:p>
          <a:p>
            <a:pPr eaLnBrk="1" hangingPunct="1"/>
            <a:r>
              <a:rPr lang="en-US">
                <a:solidFill>
                  <a:srgbClr val="0033CC"/>
                </a:solidFill>
                <a:cs typeface="Times New Roman" pitchFamily="18" charset="0"/>
              </a:rPr>
              <a:t>Determination:</a:t>
            </a:r>
            <a:r>
              <a:rPr lang="en-US" sz="1800">
                <a:solidFill>
                  <a:srgbClr val="0033CC"/>
                </a:solidFill>
                <a:cs typeface="Times New Roman" pitchFamily="18" charset="0"/>
              </a:rPr>
              <a:t>         </a:t>
            </a:r>
            <a:r>
              <a:rPr lang="en-US" sz="1600">
                <a:solidFill>
                  <a:srgbClr val="000000"/>
                </a:solidFill>
                <a:cs typeface="Times New Roman" pitchFamily="18" charset="0"/>
              </a:rPr>
              <a:t>Pt requests change. </a:t>
            </a:r>
          </a:p>
          <a:p>
            <a:pPr eaLnBrk="1" hangingPunct="1"/>
            <a:r>
              <a:rPr lang="en-US">
                <a:solidFill>
                  <a:srgbClr val="0033CC"/>
                </a:solidFill>
                <a:cs typeface="Times New Roman" pitchFamily="18" charset="0"/>
              </a:rPr>
              <a:t>Action:</a:t>
            </a:r>
            <a:r>
              <a:rPr lang="en-US" sz="1200">
                <a:solidFill>
                  <a:srgbClr val="0033CC"/>
                </a:solidFill>
                <a:cs typeface="Times New Roman" pitchFamily="18" charset="0"/>
              </a:rPr>
              <a:t>                                  </a:t>
            </a:r>
            <a:r>
              <a:rPr lang="en-US" sz="1600">
                <a:solidFill>
                  <a:srgbClr val="000000"/>
                </a:solidFill>
                <a:cs typeface="Times New Roman" pitchFamily="18" charset="0"/>
              </a:rPr>
              <a:t>Pt accepts solution to problem</a:t>
            </a:r>
            <a:r>
              <a:rPr lang="en-US" sz="1200">
                <a:solidFill>
                  <a:srgbClr val="000000"/>
                </a:solidFill>
                <a:cs typeface="Times New Roman" pitchFamily="18" charset="0"/>
              </a:rPr>
              <a:t>.</a:t>
            </a:r>
            <a:r>
              <a:rPr lang="en-US" sz="400">
                <a:solidFill>
                  <a:srgbClr val="000000"/>
                </a:solidFill>
                <a:cs typeface="Times New Roman" pitchFamily="18" charset="0"/>
              </a:rPr>
              <a:t> </a:t>
            </a:r>
          </a:p>
          <a:p>
            <a:pPr eaLnBrk="1" hangingPunct="1"/>
            <a:r>
              <a:rPr lang="en-US">
                <a:solidFill>
                  <a:srgbClr val="0033CC"/>
                </a:solidFill>
                <a:cs typeface="Times New Roman" pitchFamily="18" charset="0"/>
              </a:rPr>
              <a:t>Maintenance</a:t>
            </a:r>
            <a:r>
              <a:rPr lang="en-US" sz="1200">
                <a:solidFill>
                  <a:srgbClr val="0033CC"/>
                </a:solidFill>
                <a:cs typeface="Times New Roman" pitchFamily="18" charset="0"/>
              </a:rPr>
              <a:t>:                 </a:t>
            </a:r>
            <a:r>
              <a:rPr lang="en-US" sz="1600">
                <a:solidFill>
                  <a:srgbClr val="000000"/>
                </a:solidFill>
                <a:cs typeface="Times New Roman" pitchFamily="18" charset="0"/>
              </a:rPr>
              <a:t>Pt practices strategies to maintain change</a:t>
            </a:r>
            <a:r>
              <a:rPr lang="en-US" sz="1200">
                <a:solidFill>
                  <a:srgbClr val="FFFFFF"/>
                </a:solidFill>
                <a:cs typeface="Times New Roman" pitchFamily="18" charset="0"/>
              </a:rPr>
              <a:t>.</a:t>
            </a:r>
          </a:p>
          <a:p>
            <a:pPr eaLnBrk="1" hangingPunct="1"/>
            <a:r>
              <a:rPr lang="en-US">
                <a:solidFill>
                  <a:srgbClr val="0033CC"/>
                </a:solidFill>
                <a:cs typeface="Times New Roman" pitchFamily="18" charset="0"/>
              </a:rPr>
              <a:t>Relapse</a:t>
            </a:r>
            <a:r>
              <a:rPr lang="en-US" sz="1800">
                <a:solidFill>
                  <a:srgbClr val="0033CC"/>
                </a:solidFill>
                <a:cs typeface="Times New Roman" pitchFamily="18" charset="0"/>
              </a:rPr>
              <a:t>:</a:t>
            </a:r>
            <a:r>
              <a:rPr lang="en-US" sz="1200">
                <a:solidFill>
                  <a:srgbClr val="0033CC"/>
                </a:solidFill>
                <a:cs typeface="Times New Roman" pitchFamily="18" charset="0"/>
              </a:rPr>
              <a:t>                             </a:t>
            </a:r>
            <a:r>
              <a:rPr lang="en-US" sz="1600">
                <a:solidFill>
                  <a:srgbClr val="000000"/>
                </a:solidFill>
                <a:cs typeface="Times New Roman" pitchFamily="18" charset="0"/>
              </a:rPr>
              <a:t>Pt practices strategies to prevent relapse</a:t>
            </a:r>
            <a:endParaRPr lang="en-US" sz="1800">
              <a:solidFill>
                <a:srgbClr val="000000"/>
              </a:solidFill>
              <a:latin typeface="Courier New" pitchFamily="49" charset="0"/>
              <a:cs typeface="Times New Roman" pitchFamily="18" charset="0"/>
            </a:endParaRPr>
          </a:p>
        </p:txBody>
      </p:sp>
      <p:sp>
        <p:nvSpPr>
          <p:cNvPr id="35843" name="TextBox 2"/>
          <p:cNvSpPr txBox="1">
            <a:spLocks noChangeArrowheads="1"/>
          </p:cNvSpPr>
          <p:nvPr/>
        </p:nvSpPr>
        <p:spPr bwMode="auto">
          <a:xfrm>
            <a:off x="449263" y="5038725"/>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a:solidFill>
                  <a:srgbClr val="C00000"/>
                </a:solidFill>
              </a:rPr>
              <a:t>What is the stage of change with this person re his CI? </a:t>
            </a:r>
          </a:p>
        </p:txBody>
      </p:sp>
      <p:cxnSp>
        <p:nvCxnSpPr>
          <p:cNvPr id="5" name="Straight Connector 4"/>
          <p:cNvCxnSpPr/>
          <p:nvPr/>
        </p:nvCxnSpPr>
        <p:spPr>
          <a:xfrm>
            <a:off x="0" y="216693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2229" name="TextBox 5"/>
          <p:cNvSpPr txBox="1">
            <a:spLocks noChangeArrowheads="1"/>
          </p:cNvSpPr>
          <p:nvPr/>
        </p:nvSpPr>
        <p:spPr bwMode="auto">
          <a:xfrm>
            <a:off x="449263" y="3048000"/>
            <a:ext cx="8245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solidFill>
                  <a:srgbClr val="000000"/>
                </a:solidFill>
              </a:rPr>
              <a:t>“I kinda want a cochlear implant.  It’ll make my parents happy because maybe I’d be able to talk better and to hear them calling me.  But yech!  Drilling a hole in my brain!   I shouldn’t have to change to please them.  They should learn sign language to please me!  But am I being selfish?”</a:t>
            </a:r>
          </a:p>
        </p:txBody>
      </p:sp>
      <p:sp>
        <p:nvSpPr>
          <p:cNvPr id="8" name="Oval 7"/>
          <p:cNvSpPr/>
          <p:nvPr/>
        </p:nvSpPr>
        <p:spPr>
          <a:xfrm>
            <a:off x="-3352800" y="2286000"/>
            <a:ext cx="22860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393723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833 -0.02176 C -0.00521 -0.00393 0.00087 0.00625 0.00834 0.0206 C 0.01233 0.02801 0.01407 0.0375 0.01823 0.04514 C 0.03611 0.07778 0.06372 0.10023 0.0882 0.12269 C 0.11164 0.14422 0.13473 0.16574 0.15834 0.18704 C 0.16389 0.19236 0.17084 0.19352 0.17657 0.19815 C 0.20226 0.21898 0.18056 0.21019 0.20834 0.22709 C 0.21129 0.22917 0.24827 0.24861 0.25834 0.25394 C 0.26441 0.25718 0.26893 0.26343 0.275 0.26736 C 0.28594 0.27477 0.29705 0.28241 0.30834 0.28959 C 0.32275 0.29861 0.33941 0.30347 0.35486 0.31158 C 0.38108 0.32593 0.35486 0.31621 0.38316 0.32523 C 0.41077 0.34375 0.44028 0.35417 0.46806 0.37176 C 0.50191 0.39352 0.48143 0.3875 0.50816 0.39167 C 0.52223 0.39954 0.53559 0.4088 0.54809 0.42037 C 0.55122 0.42315 0.5533 0.42732 0.55625 0.42963 C 0.56667 0.43658 0.579 0.44074 0.58976 0.44746 C 0.59792 0.45232 0.60504 0.45857 0.61285 0.46505 C 0.61806 0.46898 0.62414 0.46898 0.62969 0.47176 C 0.64254 0.47778 0.65591 0.48241 0.6698 0.48496 C 0.6842 0.48334 0.69948 0.48496 0.71302 0.47824 C 0.73056 0.46945 0.7474 0.45834 0.7665 0.45394 C 0.77778 0.44514 0.78959 0.43727 0.80139 0.42963 C 0.80938 0.42408 0.81771 0.42107 0.82483 0.41389 C 0.8316 0.40718 0.8408 0.39792 0.84636 0.38959 C 0.86042 0.36875 0.84705 0.38148 0.85834 0.37176 C 0.8658 0.35417 0.87674 0.34005 0.88455 0.32269 C 0.89167 0.30787 0.8967 0.29213 0.90486 0.27847 C 0.9066 0.27084 0.90955 0.26389 0.91164 0.25625 C 0.91736 0.23195 0.90816 0.25718 0.91632 0.23634 C 0.91841 0.21852 0.92032 0.2007 0.92136 0.18264 C 0.92084 0.17662 0.92101 0.12824 0.91164 0.11158 C 0.90295 0.09746 0.88924 0.09352 0.87813 0.08519 C 0.87414 0.08195 0.87101 0.07685 0.8665 0.07408 C 0.85556 0.06667 0.84028 0.06713 0.82813 0.06482 C 0.80018 0.05972 0.77518 0.05741 0.74636 0.05625 C 0.70539 0.05093 0.66355 0.04908 0.62309 0.05834 C 0.60469 0.0706 0.58785 0.08195 0.57118 0.09838 C 0.56754 0.10209 0.56355 0.10625 0.56146 0.11158 C 0.5533 0.13287 0.54427 0.15301 0.53664 0.17408 C 0.52813 0.19676 0.525 0.22222 0.5165 0.24491 C 0.51476 0.25996 0.5125 0.275 0.50955 0.28959 C 0.50782 0.30926 0.50556 0.34283 0.49636 0.36065 C 0.49375 0.37176 0.48907 0.3831 0.48316 0.39167 C 0.48056 0.3956 0.47865 0.40116 0.47466 0.40278 C 0.46598 0.40648 0.45625 0.41158 0.44827 0.41597 C 0.43959 0.4206 0.43438 0.42523 0.425 0.42709 C 0.40417 0.42523 0.39896 0.42616 0.38473 0.40741 C 0.3842 0.40486 0.38386 0.40255 0.38316 0.4007 C 0.38125 0.39584 0.37639 0.38704 0.37639 0.38727 C 0.37587 0.38403 0.3757 0.38102 0.37483 0.37847 C 0.37379 0.37547 0.37205 0.37269 0.37153 0.36945 C 0.36875 0.35741 0.36667 0.33935 0.36493 0.32709 C 0.36598 0.27986 0.36164 0.24746 0.3783 0.20949 C 0.38646 0.16898 0.3974 0.13472 0.4198 0.10486 C 0.42257 0.10139 0.44167 0.09306 0.44497 0.0919 C 0.45886 0.09306 0.47292 0.09283 0.48629 0.0963 C 0.49011 0.09699 0.49289 0.10255 0.49636 0.10486 C 0.51042 0.11505 0.52552 0.12408 0.53993 0.1338 C 0.57188 0.15625 0.604 0.17847 0.63646 0.20047 C 0.67552 0.22755 0.7191 0.24722 0.76164 0.26273 C 0.76893 0.26551 0.7757 0.27222 0.78334 0.27593 C 0.79601 0.28241 0.80851 0.28797 0.82136 0.29375 C 0.85174 0.30741 0.87986 0.31158 0.91164 0.31412 C 0.92309 0.3132 0.93473 0.3132 0.94653 0.31158 C 0.95834 0.30972 0.96545 0.2963 0.97639 0.29167 C 0.9783 0.28773 0.98143 0.28496 0.98299 0.28056 C 0.99497 0.25417 0.98403 0.27014 0.9948 0.25625 C 1.00105 0.23056 1.01424 0.20533 1.02466 0.18264 C 1.03091 0.16945 1.0349 0.15579 1.0415 0.14283 C 1.05348 0.09329 1.07431 0.04908 1.08316 -0.00185 C 1.08264 -0.01041 1.08368 -0.01991 1.0816 -0.02824 C 1.07969 -0.03495 1.05799 -0.05116 1.05643 -0.05278 C 1.04358 -0.06342 1.01077 -0.075 0.9948 -0.08148 C 0.96441 -0.07847 0.93334 -0.07778 0.90295 -0.07268 C 0.88594 -0.07014 0.88403 -0.06018 0.86997 -0.05069 C 0.86337 -0.04606 0.85625 -0.04421 0.84966 -0.03958 C 0.82483 -0.02014 0.79462 0.00695 0.77309 0.0338 C 0.754 0.05764 0.74011 0.08681 0.72153 0.11158 C 0.70018 0.16829 0.73802 0.07315 0.69289 0.15394 C 0.67917 0.17847 0.65973 0.19746 0.6415 0.21597 C 0.63733 0.22037 0.63195 0.22246 0.62813 0.22709 C 0.61042 0.24722 0.59653 0.27523 0.57795 0.29375 C 0.57379 0.29815 0.56875 0.30232 0.56459 0.30741 C 0.5599 0.31273 0.55608 0.31968 0.55139 0.32523 C 0.54549 0.33102 0.53889 0.33472 0.53299 0.34051 C 0.51858 0.35509 0.50886 0.37431 0.49497 0.38959 C 0.4757 0.40949 0.45 0.42037 0.42639 0.42523 C 0.4191 0.42338 0.41181 0.42269 0.40486 0.42037 C 0.39775 0.41829 0.39098 0.40209 0.38646 0.3963 C 0.37952 0.37246 0.37344 0.34861 0.36667 0.32523 C 0.36719 0.3044 0.3625 0.28102 0.36997 0.26273 C 0.37101 0.26019 0.38768 0.22384 0.3915 0.21852 C 0.39514 0.21366 0.40105 0.21181 0.40486 0.20741 C 0.4132 0.19746 0.40955 0.19792 0.4198 0.1919 C 0.43143 0.18472 0.4349 0.18658 0.44983 0.18519 C 0.5158 0.18704 0.50469 0.18542 0.55295 0.20301 C 0.56875 0.20857 0.6 0.2206 0.6 0.22084 C 0.62709 0.24121 0.66007 0.25185 0.68473 0.27847 C 0.70695 0.30209 0.73056 0.31852 0.75469 0.3382 C 0.77396 0.35417 0.79115 0.375 0.8132 0.38496 C 0.86077 0.40741 0.90608 0.41366 0.95625 0.41597 C 0.97483 0.41366 0.99375 0.41528 1.01129 0.40926 C 1.02657 0.40463 1.04705 0.38241 1.05799 0.36713 C 1.06875 0.33889 1.0625 0.35509 1.07813 0.31852 C 1.08611 0.30023 1.0882 0.27847 1.09306 0.25834 C 1.09792 0.23889 1.10469 0.19815 1.10469 0.19838 C 1.10677 0.17014 1.11077 0.1419 1.11459 0.11412 C 1.1165 0.07732 1.12118 0.01042 1.09792 -0.01921 C 1.09202 -0.04213 1.07813 -0.04977 1.06476 -0.06366 C 1.05695 -0.07153 1.05539 -0.08009 1.04618 -0.08588 C 1.04011 -0.09768 1.03577 -0.11088 1.03125 -0.12407 C 1.02917 -0.12986 1.02709 -0.13565 1.02466 -0.14143 C 1.02309 -0.14606 1.01962 -0.15486 1.01962 -0.15463 C 1.01736 -0.17453 1.01025 -0.1912 1.00313 -0.20833 C 0.99167 -0.23518 0.98351 -0.26898 0.96806 -0.29259 C 0.96007 -0.30509 0.94775 -0.31412 0.93785 -0.32407 C 0.93438 -0.32754 0.93177 -0.33194 0.92813 -0.33518 C 0.92101 -0.34074 0.91216 -0.34166 0.90486 -0.34629 C 0.89462 -0.35254 0.8849 -0.36041 0.87483 -0.36597 C 0.84966 -0.37963 0.84601 -0.38356 0.8132 -0.39051 C 0.79914 -0.39352 0.77153 -0.3993 0.77153 -0.39907 C 0.7448 -0.39699 0.71806 -0.39676 0.6915 -0.39259 C 0.67587 -0.39028 0.66216 -0.37893 0.64827 -0.37014 C 0.60677 -0.34467 0.5691 -0.31088 0.53455 -0.27037 C 0.51476 -0.24699 0.49427 -0.21551 0.48143 -0.18403 C 0.47605 -0.17083 0.4717 -0.15717 0.4665 -0.14398 C 0.46181 -0.13171 0.45469 -0.10625 0.45469 -0.10602 C 0.45313 -0.09074 0.44983 -0.07685 0.44827 -0.0618 C 0.44879 -0.05347 0.44861 -0.04537 0.44983 -0.03703 C 0.45695 0.00255 0.48039 0.01783 0.5066 0.03148 C 0.5125 0.03472 0.51841 0.03843 0.52483 0.04051 C 0.53733 0.04468 0.56302 0.04931 0.56302 0.04954 C 0.60973 0.04792 0.65643 0.04514 0.7033 0.04051 C 0.7283 0.03472 0.75313 0.03264 0.7783 0.025 C 0.78802 0.02222 0.79879 0.0213 0.80834 0.01597 C 0.82952 0.00394 0.84966 -0.0118 0.87118 -0.02407 C 0.88091 -0.02245 0.89063 -0.02245 0.89983 -0.01921 C 0.90764 -0.0169 0.91476 0.00486 0.91476 0.00509 C 0.91893 0.02361 0.92344 0.03935 0.92639 0.05834 C 0.92605 0.07894 0.92709 0.1 0.925 0.1206 C 0.92414 0.12709 0.91997 0.13218 0.91823 0.13843 C 0.90851 0.17037 0.91736 0.15116 0.90816 0.18519 C 0.89948 0.21713 0.89983 0.20394 0.88802 0.23634 C 0.86355 0.30394 0.83976 0.37639 0.7915 0.42037 C 0.75851 0.4507 0.71129 0.45834 0.67327 0.46945 C 0.59132 0.46551 0.5007 0.45394 0.42952 0.39398 C 0.40313 0.37153 0.37101 0.35324 0.34827 0.32269 C 0.3448 0.31829 0.33368 0.29931 0.33143 0.29375 C 0.32657 0.28241 0.31789 0.25834 0.31789 0.25857 C 0.30938 0.21088 0.30504 0.14699 0.32813 0.10486 C 0.33039 0.1007 0.33403 0.09815 0.33629 0.09375 C 0.36598 0.04514 0.31459 0.12477 0.34636 0.06968 C 0.36025 0.04584 0.37848 0.03519 0.4 0.03148 C 0.42344 0.03287 0.44827 0.02639 0.4698 0.03843 C 0.47622 0.0419 0.48195 0.04908 0.48785 0.05371 C 0.51042 0.07037 0.53316 0.09028 0.55834 0.09838 C 0.59948 0.14259 0.64358 0.17084 0.6915 0.20047 C 0.73716 0.22917 0.78125 0.26829 0.8316 0.28056 C 0.85973 0.29769 0.89254 0.30556 0.92309 0.31158 C 0.93577 0.31042 0.94879 0.31111 0.96146 0.30741 C 0.96441 0.30648 0.97466 0.28634 0.97639 0.28287 C 0.98907 0.25903 0.99688 0.23287 1.00625 0.20741 C 1.01181 0.16343 1.01233 0.1713 1.00625 0.10741 C 1.00608 0.10185 1.00313 0.09676 1.00157 0.0919 C 0.99827 0.08264 0.99167 0.06482 0.99167 0.06505 C 0.98577 0.02871 0.95938 0.01158 0.93646 -0.00185 C 0.9158 -0.01366 0.89462 -0.02453 0.87309 -0.03495 C 0.86702 -0.03796 0.86233 -0.04375 0.8566 -0.04606 C 0.84914 -0.0493 0.8408 -0.04977 0.83316 -0.05278 C 0.82691 -0.05486 0.82136 -0.05972 0.81476 -0.0618 C 0.79618 -0.06782 0.77552 -0.0706 0.75625 -0.07268 C 0.73698 -0.0794 0.71806 -0.07986 0.69809 -0.08148 C 0.67848 -0.08102 0.65903 -0.0831 0.63959 -0.07963 C 0.63351 -0.07824 0.62865 -0.07222 0.62309 -0.06852 C 0.62309 -0.06828 0.60243 -0.05139 0.59792 -0.04815 C 0.58664 -0.03889 0.58004 -0.0206 0.56806 -0.01296 C 0.56164 0.00047 0.54532 0.00926 0.53455 0.01597 C 0.52327 0.03172 0.51198 0.0419 0.49636 0.04722 C 0.45295 0.04445 0.41129 0.03727 0.36823 0.0338 C 0.33559 0.02616 0.30556 0.01158 0.27292 0.00486 C 0.27136 0.00347 0.26997 0.00162 0.26789 0.0007 C 0.26493 -0.00116 0.25834 -0.00393 0.25834 -0.0037 C 0.24861 -0.01203 0.23959 -0.02222 0.2316 -0.03287 C 0.22778 -0.05254 0.23316 -0.03264 0.225 -0.04606 C 0.22275 -0.04977 0.22327 -0.05833 0.22153 -0.0618 C 0.22049 -0.06366 0.21823 -0.06481 0.21667 -0.06597 C 0.21441 -0.07222 0.21216 -0.07801 0.2099 -0.08379 C 0.20816 -0.08866 0.20834 -0.09444 0.2066 -0.09953 C 0.20157 -0.11319 0.19844 -0.12453 0.19653 -0.13935 C 0.19775 -0.1662 0.19358 -0.18588 0.2132 -0.19491 C 0.21945 -0.20278 0.22604 -0.20486 0.23334 -0.21065 C 0.23507 -0.2118 0.23646 -0.21366 0.2382 -0.21504 C 0.2415 -0.2169 0.24809 -0.21921 0.24809 -0.21898 C 0.26198 -0.21875 0.27605 -0.22014 0.28959 -0.21713 C 0.29323 -0.21643 0.2948 -0.21088 0.29809 -0.20833 C 0.3007 -0.20625 0.30348 -0.20555 0.30625 -0.2037 C 0.33837 -0.18426 0.36337 -0.14606 0.39306 -0.12153 C 0.42726 -0.09375 0.46164 -0.08217 0.50139 -0.07963 C 0.5066 -0.08009 0.51164 -0.07916 0.5165 -0.08148 C 0.52066 -0.08379 0.52292 -0.09722 0.52657 -0.10162 C 0.52483 -0.12338 0.52709 -0.14398 0.51806 -0.1618 C 0.5158 -0.17153 0.5099 -0.1787 0.5066 -0.18842 C 0.50348 -0.19653 0.49653 -0.21967 0.49167 -0.22407 C 0.4783 -0.23518 0.4665 -0.24352 0.45139 -0.24838 C 0.43855 -0.25671 0.44601 -0.25671 0.42795 -0.25926 C 0.4092 -0.26921 0.39358 -0.27291 0.37309 -0.27477 C 0.35868 -0.28171 0.3474 -0.27847 0.33143 -0.27708 C 0.32483 -0.2743 0.31806 -0.27106 0.31146 -0.26828 C 0.31355 -0.25555 0.32275 -0.2537 0.33316 -0.25278 C 0.36789 -0.24953 0.40157 -0.2456 0.43646 -0.24398 C 0.45747 -0.24514 0.47118 -0.23426 0.47622 -0.25741 C 0.47344 -0.28796 0.47084 -0.27708 0.44289 -0.27477 C 0.43004 -0.26944 0.41806 -0.26203 0.40486 -0.25926 C 0.39497 -0.25509 0.40157 -0.25741 0.38473 -0.25741 " pathEditMode="relative" rAng="0" ptsTypes="ffffffffffffffffffffffffffffffffffffffffffffffffffffffffffffffffffffffffffffffffffffffffffffffffffffffffffffffffffffffffffffffffffffffffffffffffffffffffffffffffffffffffffffffffffffffffffffffffffffffffffffffffffffffA">
                                      <p:cBhvr>
                                        <p:cTn id="6" dur="5000" fill="hold"/>
                                        <p:tgtEl>
                                          <p:spTgt spid="8"/>
                                        </p:tgtEl>
                                        <p:attrNameLst>
                                          <p:attrName>ppt_x</p:attrName>
                                          <p:attrName>ppt_y</p:attrName>
                                        </p:attrNameLst>
                                      </p:cBhvr>
                                      <p:rCtr x="56476" y="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304800" y="212725"/>
            <a:ext cx="8153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solidFill>
                  <a:srgbClr val="0033CC"/>
                </a:solidFill>
                <a:cs typeface="Times New Roman" pitchFamily="18" charset="0"/>
              </a:rPr>
              <a:t>Pre-contemplation</a:t>
            </a:r>
            <a:r>
              <a:rPr lang="en-US">
                <a:solidFill>
                  <a:srgbClr val="0066CC"/>
                </a:solidFill>
                <a:cs typeface="Times New Roman" pitchFamily="18" charset="0"/>
              </a:rPr>
              <a:t>:</a:t>
            </a:r>
            <a:r>
              <a:rPr lang="en-US" sz="1400">
                <a:solidFill>
                  <a:srgbClr val="000000"/>
                </a:solidFill>
                <a:cs typeface="Times New Roman" pitchFamily="18" charset="0"/>
              </a:rPr>
              <a:t> </a:t>
            </a:r>
            <a:r>
              <a:rPr lang="en-US" sz="1600">
                <a:solidFill>
                  <a:srgbClr val="000000"/>
                </a:solidFill>
                <a:cs typeface="Times New Roman" pitchFamily="18" charset="0"/>
              </a:rPr>
              <a:t>Pt denies problem</a:t>
            </a:r>
          </a:p>
          <a:p>
            <a:pPr eaLnBrk="1" hangingPunct="1"/>
            <a:r>
              <a:rPr lang="en-US">
                <a:solidFill>
                  <a:srgbClr val="0033CC"/>
                </a:solidFill>
                <a:cs typeface="Times New Roman" pitchFamily="18" charset="0"/>
              </a:rPr>
              <a:t>Contemplation:       </a:t>
            </a:r>
            <a:r>
              <a:rPr lang="en-US" sz="1600">
                <a:solidFill>
                  <a:srgbClr val="000000"/>
                </a:solidFill>
                <a:cs typeface="Times New Roman" pitchFamily="18" charset="0"/>
              </a:rPr>
              <a:t>Pt is ambivalent about change</a:t>
            </a:r>
          </a:p>
          <a:p>
            <a:pPr eaLnBrk="1" hangingPunct="1"/>
            <a:r>
              <a:rPr lang="en-US">
                <a:solidFill>
                  <a:srgbClr val="0033CC"/>
                </a:solidFill>
                <a:cs typeface="Times New Roman" pitchFamily="18" charset="0"/>
              </a:rPr>
              <a:t>Determination:</a:t>
            </a:r>
            <a:r>
              <a:rPr lang="en-US" sz="1800">
                <a:solidFill>
                  <a:srgbClr val="0033CC"/>
                </a:solidFill>
                <a:cs typeface="Times New Roman" pitchFamily="18" charset="0"/>
              </a:rPr>
              <a:t>         </a:t>
            </a:r>
            <a:r>
              <a:rPr lang="en-US" sz="1600">
                <a:solidFill>
                  <a:srgbClr val="000000"/>
                </a:solidFill>
                <a:cs typeface="Times New Roman" pitchFamily="18" charset="0"/>
              </a:rPr>
              <a:t>Pt requests change. </a:t>
            </a:r>
          </a:p>
          <a:p>
            <a:pPr eaLnBrk="1" hangingPunct="1"/>
            <a:r>
              <a:rPr lang="en-US">
                <a:solidFill>
                  <a:srgbClr val="0033CC"/>
                </a:solidFill>
                <a:cs typeface="Times New Roman" pitchFamily="18" charset="0"/>
              </a:rPr>
              <a:t>Action:</a:t>
            </a:r>
            <a:r>
              <a:rPr lang="en-US" sz="1200">
                <a:solidFill>
                  <a:srgbClr val="0033CC"/>
                </a:solidFill>
                <a:cs typeface="Times New Roman" pitchFamily="18" charset="0"/>
              </a:rPr>
              <a:t>                                  </a:t>
            </a:r>
            <a:r>
              <a:rPr lang="en-US" sz="1600">
                <a:solidFill>
                  <a:srgbClr val="000000"/>
                </a:solidFill>
                <a:cs typeface="Times New Roman" pitchFamily="18" charset="0"/>
              </a:rPr>
              <a:t>Pt accepts solution to problem</a:t>
            </a:r>
            <a:r>
              <a:rPr lang="en-US" sz="1200">
                <a:solidFill>
                  <a:srgbClr val="000000"/>
                </a:solidFill>
                <a:cs typeface="Times New Roman" pitchFamily="18" charset="0"/>
              </a:rPr>
              <a:t>.</a:t>
            </a:r>
            <a:r>
              <a:rPr lang="en-US" sz="400">
                <a:solidFill>
                  <a:srgbClr val="000000"/>
                </a:solidFill>
                <a:cs typeface="Times New Roman" pitchFamily="18" charset="0"/>
              </a:rPr>
              <a:t> </a:t>
            </a:r>
          </a:p>
          <a:p>
            <a:pPr eaLnBrk="1" hangingPunct="1"/>
            <a:r>
              <a:rPr lang="en-US">
                <a:solidFill>
                  <a:srgbClr val="0033CC"/>
                </a:solidFill>
                <a:cs typeface="Times New Roman" pitchFamily="18" charset="0"/>
              </a:rPr>
              <a:t>Maintenance</a:t>
            </a:r>
            <a:r>
              <a:rPr lang="en-US" sz="1200">
                <a:solidFill>
                  <a:srgbClr val="0033CC"/>
                </a:solidFill>
                <a:cs typeface="Times New Roman" pitchFamily="18" charset="0"/>
              </a:rPr>
              <a:t>:                 </a:t>
            </a:r>
            <a:r>
              <a:rPr lang="en-US" sz="1600">
                <a:solidFill>
                  <a:srgbClr val="000000"/>
                </a:solidFill>
                <a:cs typeface="Times New Roman" pitchFamily="18" charset="0"/>
              </a:rPr>
              <a:t>Pt practices strategies to maintain change</a:t>
            </a:r>
            <a:r>
              <a:rPr lang="en-US" sz="1200">
                <a:solidFill>
                  <a:srgbClr val="FFFFFF"/>
                </a:solidFill>
                <a:cs typeface="Times New Roman" pitchFamily="18" charset="0"/>
              </a:rPr>
              <a:t>.</a:t>
            </a:r>
          </a:p>
          <a:p>
            <a:pPr eaLnBrk="1" hangingPunct="1"/>
            <a:r>
              <a:rPr lang="en-US">
                <a:solidFill>
                  <a:srgbClr val="0033CC"/>
                </a:solidFill>
                <a:cs typeface="Times New Roman" pitchFamily="18" charset="0"/>
              </a:rPr>
              <a:t>Relapse</a:t>
            </a:r>
            <a:r>
              <a:rPr lang="en-US" sz="1800">
                <a:solidFill>
                  <a:srgbClr val="0033CC"/>
                </a:solidFill>
                <a:cs typeface="Times New Roman" pitchFamily="18" charset="0"/>
              </a:rPr>
              <a:t>:</a:t>
            </a:r>
            <a:r>
              <a:rPr lang="en-US" sz="1200">
                <a:solidFill>
                  <a:srgbClr val="0033CC"/>
                </a:solidFill>
                <a:cs typeface="Times New Roman" pitchFamily="18" charset="0"/>
              </a:rPr>
              <a:t>                             </a:t>
            </a:r>
            <a:r>
              <a:rPr lang="en-US" sz="1600">
                <a:solidFill>
                  <a:srgbClr val="000000"/>
                </a:solidFill>
                <a:cs typeface="Times New Roman" pitchFamily="18" charset="0"/>
              </a:rPr>
              <a:t>Pt practices strategies to prevent relapse</a:t>
            </a:r>
            <a:endParaRPr lang="en-US" sz="1800">
              <a:solidFill>
                <a:srgbClr val="000000"/>
              </a:solidFill>
              <a:latin typeface="Courier New" pitchFamily="49" charset="0"/>
              <a:cs typeface="Times New Roman" pitchFamily="18" charset="0"/>
            </a:endParaRPr>
          </a:p>
        </p:txBody>
      </p:sp>
      <p:sp>
        <p:nvSpPr>
          <p:cNvPr id="35843" name="TextBox 2"/>
          <p:cNvSpPr txBox="1">
            <a:spLocks noChangeArrowheads="1"/>
          </p:cNvSpPr>
          <p:nvPr/>
        </p:nvSpPr>
        <p:spPr bwMode="auto">
          <a:xfrm>
            <a:off x="381000" y="51816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dirty="0">
                <a:solidFill>
                  <a:srgbClr val="C00000"/>
                </a:solidFill>
              </a:rPr>
              <a:t>What is the stage of change with this person re his going to more </a:t>
            </a:r>
            <a:r>
              <a:rPr lang="en-US" sz="2800" dirty="0" smtClean="0">
                <a:solidFill>
                  <a:srgbClr val="C00000"/>
                </a:solidFill>
              </a:rPr>
              <a:t>Mass AAA workshops</a:t>
            </a:r>
            <a:r>
              <a:rPr lang="en-US" sz="2800" dirty="0">
                <a:solidFill>
                  <a:srgbClr val="C00000"/>
                </a:solidFill>
              </a:rPr>
              <a:t>? </a:t>
            </a:r>
          </a:p>
        </p:txBody>
      </p:sp>
      <p:cxnSp>
        <p:nvCxnSpPr>
          <p:cNvPr id="5" name="Straight Connector 4"/>
          <p:cNvCxnSpPr/>
          <p:nvPr/>
        </p:nvCxnSpPr>
        <p:spPr>
          <a:xfrm>
            <a:off x="0" y="216693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3253" name="TextBox 5"/>
          <p:cNvSpPr txBox="1">
            <a:spLocks noChangeArrowheads="1"/>
          </p:cNvSpPr>
          <p:nvPr/>
        </p:nvSpPr>
        <p:spPr bwMode="auto">
          <a:xfrm>
            <a:off x="449263" y="3048000"/>
            <a:ext cx="82454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solidFill>
                  <a:srgbClr val="000000"/>
                </a:solidFill>
              </a:rPr>
              <a:t>“Suddenly everything is clear.  I don’t know why or how this happened, but it doesn’t matter because, as I said, it’s now so </a:t>
            </a:r>
            <a:r>
              <a:rPr lang="en-US" dirty="0" err="1">
                <a:solidFill>
                  <a:srgbClr val="000000"/>
                </a:solidFill>
              </a:rPr>
              <a:t>so</a:t>
            </a:r>
            <a:r>
              <a:rPr lang="en-US" dirty="0">
                <a:solidFill>
                  <a:srgbClr val="000000"/>
                </a:solidFill>
              </a:rPr>
              <a:t> </a:t>
            </a:r>
            <a:r>
              <a:rPr lang="en-US" dirty="0" err="1">
                <a:solidFill>
                  <a:srgbClr val="000000"/>
                </a:solidFill>
              </a:rPr>
              <a:t>so</a:t>
            </a:r>
            <a:r>
              <a:rPr lang="en-US" dirty="0">
                <a:solidFill>
                  <a:srgbClr val="000000"/>
                </a:solidFill>
              </a:rPr>
              <a:t> very clear.  Why didn’t I realize this truth 30 years ago??!!  I know what I need to do in order to feel happy, fulfilled, physically fit and spiritually enlightened.  Without question or any hesitation whatsoever, I need to go to MANY </a:t>
            </a:r>
            <a:r>
              <a:rPr lang="en-US" dirty="0" smtClean="0">
                <a:solidFill>
                  <a:srgbClr val="000000"/>
                </a:solidFill>
              </a:rPr>
              <a:t>more Mass AAA </a:t>
            </a:r>
            <a:r>
              <a:rPr lang="en-US" dirty="0">
                <a:solidFill>
                  <a:srgbClr val="000000"/>
                </a:solidFill>
              </a:rPr>
              <a:t>workshops like this one.”</a:t>
            </a:r>
          </a:p>
        </p:txBody>
      </p:sp>
      <p:sp>
        <p:nvSpPr>
          <p:cNvPr id="8" name="Oval 7"/>
          <p:cNvSpPr/>
          <p:nvPr/>
        </p:nvSpPr>
        <p:spPr>
          <a:xfrm>
            <a:off x="-3352800" y="2166938"/>
            <a:ext cx="1828800" cy="4238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083292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3472 0.03426 C -0.03802 0.05903 -0.04166 0.08634 -0.02968 0.10741 C -0.0243 0.13056 -0.00677 0.14491 0.00521 0.16088 C 0.02483 0.18704 0.01459 0.17894 0.03351 0.18982 C 0.03976 0.19792 0.04653 0.20741 0.05365 0.21412 C 0.05573 0.21597 0.05834 0.21644 0.06025 0.21852 C 0.06459 0.22315 0.06684 0.23102 0.07188 0.23426 C 0.09254 0.24769 0.11007 0.27037 0.13021 0.28519 C 0.1441 0.29537 0.1599 0.30301 0.17361 0.31412 C 0.17882 0.31829 0.18334 0.32361 0.18854 0.32755 C 0.19532 0.33264 0.19983 0.33218 0.20695 0.33634 C 0.21806 0.34306 0.22639 0.3507 0.23854 0.35417 C 0.2441 0.35787 0.24966 0.36158 0.25521 0.36528 C 0.25851 0.36736 0.26181 0.36667 0.26511 0.36759 C 0.26927 0.36875 0.28247 0.37431 0.28698 0.37639 C 0.29948 0.38287 0.31007 0.38935 0.32361 0.3919 C 0.33733 0.39977 0.35052 0.40116 0.36528 0.40533 C 0.39341 0.4132 0.42153 0.41713 0.45018 0.42084 C 0.47032 0.42824 0.48941 0.42963 0.51025 0.43195 C 0.57431 0.44722 0.64341 0.44283 0.70851 0.44746 C 0.74757 0.4463 0.7823 0.44537 0.82032 0.43866 C 0.82795 0.43588 0.83611 0.43542 0.84358 0.43195 C 0.8467 0.43056 0.84896 0.42709 0.85191 0.42523 C 0.85521 0.42338 0.85868 0.42269 0.86198 0.42084 C 0.86771 0.41759 0.87309 0.41343 0.87865 0.40972 C 0.88577 0.40486 0.89254 0.39676 0.89861 0.38982 C 0.90157 0.38634 0.90695 0.37871 0.90695 0.37894 C 0.9125 0.36343 0.91945 0.34954 0.92518 0.33426 C 0.93108 0.31852 0.93177 0.29954 0.93698 0.2831 C 0.93993 0.26181 0.9408 0.25857 0.94028 0.22755 C 0.93959 0.18519 0.94011 0.19097 0.93351 0.16528 C 0.92934 0.14908 0.91719 0.14167 0.90695 0.13426 C 0.88212 0.11621 0.85782 0.09884 0.83021 0.08982 C 0.81545 0.07014 0.82952 0.08496 0.80851 0.07408 C 0.80278 0.07107 0.79757 0.06597 0.79184 0.06297 C 0.77535 0.0544 0.75573 0.05047 0.73855 0.04537 C 0.73195 0.04352 0.72535 0.0419 0.71858 0.04074 C 0.70695 0.03889 0.68351 0.03634 0.68351 0.03658 C 0.6724 0.03704 0.66111 0.03611 0.65 0.03866 C 0.64341 0.04028 0.6382 0.04676 0.63195 0.04977 C 0.62379 0.06621 0.60677 0.07199 0.59532 0.0831 C 0.58629 0.0919 0.57917 0.10301 0.57032 0.11204 C 0.55573 0.15 0.53959 0.18588 0.52361 0.22315 C 0.52084 0.22917 0.51632 0.2331 0.51355 0.23866 C 0.49931 0.26551 0.48976 0.29537 0.47188 0.31852 C 0.46459 0.34283 0.44861 0.35556 0.43195 0.36759 C 0.42101 0.37547 0.40886 0.38542 0.39688 0.38982 C 0.38976 0.39236 0.38247 0.39259 0.37518 0.39422 C 0.34323 0.39144 0.35539 0.39259 0.33351 0.3831 C 0.329 0.37084 0.32448 0.35648 0.32188 0.34306 C 0.32431 0.29537 0.32309 0.2463 0.34358 0.20533 C 0.34914 0.18241 0.35955 0.16343 0.36858 0.14306 C 0.37014 0.13959 0.37032 0.13542 0.37188 0.13195 C 0.38542 0.10185 0.41059 0.0794 0.43351 0.06528 C 0.43907 0.06181 0.44393 0.05486 0.45018 0.05417 C 0.45695 0.05347 0.46355 0.05255 0.47032 0.05185 C 0.47813 0.05255 0.48594 0.05255 0.49341 0.05417 C 0.50782 0.05718 0.51945 0.07014 0.53195 0.07871 C 0.54775 0.10533 0.57309 0.13472 0.59532 0.15185 C 0.59948 0.15509 0.604 0.1581 0.60851 0.16088 C 0.61233 0.16343 0.61667 0.16482 0.62032 0.16759 C 0.62448 0.17084 0.62743 0.17639 0.63195 0.17871 C 0.6375 0.18172 0.6441 0.18125 0.65 0.1831 C 0.6724 0.19028 0.67934 0.19977 0.70695 0.20301 C 0.7191 0.2044 0.73143 0.20602 0.74358 0.20741 C 0.76962 0.20672 0.79584 0.20718 0.82188 0.20533 C 0.83559 0.2044 0.83525 0.19931 0.84688 0.1919 C 0.86424 0.18102 0.89011 0.17107 0.90365 0.15185 C 0.90903 0.14422 0.91355 0.13565 0.91858 0.12755 C 0.93525 0.10047 0.94948 0.06875 0.96528 0.04074 C 0.97813 0.01783 0.96615 0.0375 0.97691 0.01412 C 0.98108 0.00509 0.99028 -0.0125 0.99028 -0.01227 C 0.9974 -0.0412 0.9882 -0.00903 1.00365 -0.04352 C 1.0066 -0.05023 1.00973 -0.06504 1.01198 -0.07245 C 1.01459 -0.08148 1.02032 -0.09907 1.02032 -0.09884 C 1.02084 -0.10278 1.02101 -0.10648 1.02188 -0.11018 C 1.02275 -0.11412 1.02448 -0.11736 1.02518 -0.12129 C 1.0257 -0.12453 1.02848 -0.15741 1.02865 -0.15926 C 1.02622 -0.16782 1.02361 -0.18264 1.01858 -0.19028 C 0.99861 -0.22106 0.96493 -0.22639 0.93698 -0.23472 C 0.87969 -0.23379 0.82205 -0.23958 0.76528 -0.23032 C 0.68855 -0.21782 0.62275 -0.16574 0.55851 -0.1125 C 0.54219 -0.08565 0.54914 -0.09537 0.53855 -0.08148 C 0.53143 -0.05301 0.5323 -0.06203 0.53855 -0.0125 C 0.53976 -0.00324 0.54983 0.01528 0.55365 0.02315 C 0.56355 0.04422 0.57396 0.06667 0.59028 0.08079 C 0.59427 0.08449 0.59948 0.08611 0.60348 0.08982 C 0.6073 0.09306 0.61042 0.09676 0.61337 0.10093 C 0.61719 0.10579 0.61945 0.1125 0.62361 0.11644 C 0.62743 0.12014 0.63282 0.12037 0.63698 0.12315 C 0.66059 0.13889 0.63889 0.13287 0.66684 0.13634 C 0.68507 0.14445 0.70209 0.15509 0.72032 0.16297 C 0.72414 0.16667 0.72761 0.17153 0.73195 0.17408 C 0.76268 0.19236 0.73177 0.16505 0.76025 0.18519 C 0.76441 0.1882 0.76754 0.19352 0.77188 0.1963 C 0.79219 0.2088 0.81459 0.21644 0.83525 0.22755 C 0.85105 0.23588 0.86511 0.24908 0.88021 0.25857 C 0.89844 0.26991 0.8915 0.25949 0.90695 0.27408 C 0.92587 0.29213 0.94636 0.30903 0.96198 0.33195 C 0.96511 0.33658 0.96875 0.34074 0.97188 0.34537 C 0.97657 0.35255 0.98525 0.36759 0.98525 0.36783 C 0.98941 0.39468 0.98299 0.36158 0.99358 0.38982 C 0.99584 0.39584 0.99566 0.40301 0.99688 0.40972 C 0.99983 0.44398 0.99827 0.47547 0.98855 0.50741 C 0.98282 0.52616 0.98542 0.52222 0.97691 0.52963 C 0.96684 0.55 0.94844 0.54884 0.93195 0.55185 C 0.88577 0.5507 0.84618 0.55 0.80191 0.54306 C 0.78316 0.53357 0.76424 0.525 0.74532 0.51644 C 0.74254 0.51528 0.71268 0.49259 0.70365 0.4875 C 0.69653 0.48357 0.68507 0.47732 0.67865 0.47199 C 0.66493 0.46065 0.64809 0.44584 0.63525 0.43195 C 0.629 0.42523 0.62292 0.41875 0.61684 0.41204 C 0.61337 0.40834 0.60677 0.40093 0.60677 0.40116 C 0.59983 0.38426 0.59202 0.37222 0.58195 0.35857 C 0.57292 0.33056 0.57795 0.34422 0.55851 0.30533 C 0.55591 0.3 0.55209 0.2956 0.55018 0.28982 C 0.54445 0.27199 0.53837 0.25672 0.53004 0.24074 C 0.52917 0.23403 0.52848 0.22732 0.52674 0.22084 C 0.52552 0.21551 0.52257 0.21088 0.52188 0.20533 C 0.52032 0.19445 0.52084 0.1831 0.52032 0.17199 C 0.52136 0.15347 0.52153 0.13472 0.52361 0.11644 C 0.52396 0.11412 0.5323 0.09028 0.53334 0.0875 C 0.54323 0.06412 0.56389 0.02477 0.58351 0.01644 C 0.58837 0.00718 0.59497 0.00509 0.60191 -0.00139 C 0.60851 -0.00764 0.61459 -0.01574 0.62188 -0.02129 C 0.62344 -0.02245 0.62535 -0.02268 0.62691 -0.02361 C 0.63039 -0.02569 0.63368 -0.02754 0.63698 -0.03032 C 0.65139 -0.04259 0.65591 -0.04907 0.67361 -0.05463 C 0.68368 -0.06273 0.6948 -0.07083 0.70365 -0.08148 C 0.72153 -0.10324 0.70886 -0.09143 0.72032 -0.10139 C 0.72205 -0.10625 0.72518 -0.10995 0.72691 -0.11481 C 0.73768 -0.14352 0.7198 -0.10578 0.73195 -0.13032 C 0.73664 -0.1706 0.72691 -0.19699 0.70191 -0.2169 C 0.67848 -0.23565 0.69167 -0.23078 0.67188 -0.23472 C 0.64896 -0.24514 0.62778 -0.26111 0.60521 -0.27245 C 0.56719 -0.29166 0.5724 -0.2868 0.54184 -0.29699 C 0.52934 -0.30116 0.51771 -0.30879 0.50521 -0.3125 C 0.49757 -0.31481 0.48959 -0.31481 0.48195 -0.3169 C 0.4757 -0.31852 0.46962 -0.32129 0.46355 -0.32361 C 0.44289 -0.33889 0.42813 -0.33634 0.40521 -0.33912 C 0.37969 -0.34213 0.35608 -0.34653 0.33021 -0.34815 C 0.30799 -0.35416 0.28768 -0.35694 0.26511 -0.35926 C 0.22743 -0.35764 0.18872 -0.36597 0.16025 -0.32801 C 0.15625 -0.31481 0.15452 -0.30162 0.15191 -0.28796 C 0.15295 -0.26528 0.14844 -0.22523 0.15851 -0.19907 C 0.17552 -0.15486 0.20973 -0.1331 0.24045 -0.1081 C 0.2717 -0.08241 0.29896 -0.05903 0.33351 -0.04143 C 0.33525 -0.03703 0.33525 -0.03055 0.33855 -0.02801 C 0.34289 -0.02453 0.34879 -0.02754 0.35365 -0.02592 C 0.35816 -0.02453 0.3625 -0.02176 0.36684 -0.01921 C 0.37257 -0.01574 0.37761 -0.01041 0.38351 -0.0081 C 0.39757 -0.00278 0.41216 0.00301 0.42518 0.01204 C 0.44167 0.00972 0.45955 0.00417 0.47188 -0.0125 C 0.48872 -0.03518 0.4724 -0.01852 0.48698 -0.03241 C 0.49532 -0.04977 0.49931 -0.07384 0.51025 -0.08796 C 0.50973 -0.09838 0.51025 -0.10903 0.50851 -0.11921 C 0.50712 -0.12662 0.50018 -0.13287 0.49532 -0.13472 C 0.47882 -0.1412 0.46198 -0.14676 0.44532 -0.15254 C 0.4382 -0.15879 0.43004 -0.16088 0.42188 -0.16366 C 0.40955 -0.17453 0.3941 -0.16991 0.38021 -0.16805 C 0.37275 -0.15301 0.37639 -0.15833 0.37032 -0.15023 " pathEditMode="relative" rAng="0" ptsTypes="ffffffffffffffffffffffffffffffffffffffffffffffffffffffffffffffffffffffffffffffffffffffffffffffffffffffffffffffffffffffffffffffffffffffffffffffffffffffffffffffffA">
                                      <p:cBhvr>
                                        <p:cTn id="6" dur="5000" fill="hold"/>
                                        <p:tgtEl>
                                          <p:spTgt spid="8"/>
                                        </p:tgtEl>
                                        <p:attrNameLst>
                                          <p:attrName>ppt_x</p:attrName>
                                          <p:attrName>ppt_y</p:attrName>
                                        </p:attrNameLst>
                                      </p:cBhvr>
                                      <p:rCtr x="52812" y="5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Box 1"/>
          <p:cNvSpPr txBox="1">
            <a:spLocks noChangeArrowheads="1"/>
          </p:cNvSpPr>
          <p:nvPr/>
        </p:nvSpPr>
        <p:spPr bwMode="auto">
          <a:xfrm>
            <a:off x="609600" y="3601244"/>
            <a:ext cx="7543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3200" dirty="0">
                <a:solidFill>
                  <a:srgbClr val="000000"/>
                </a:solidFill>
              </a:rPr>
              <a:t>Use different approaches depending on a </a:t>
            </a:r>
            <a:r>
              <a:rPr lang="en-US" sz="3200" dirty="0" err="1" smtClean="0">
                <a:solidFill>
                  <a:srgbClr val="000000"/>
                </a:solidFill>
              </a:rPr>
              <a:t>pt’s</a:t>
            </a:r>
            <a:r>
              <a:rPr lang="en-US" sz="3200" dirty="0" smtClean="0">
                <a:solidFill>
                  <a:srgbClr val="000000"/>
                </a:solidFill>
              </a:rPr>
              <a:t> </a:t>
            </a:r>
            <a:r>
              <a:rPr lang="en-US" sz="3200" dirty="0" smtClean="0">
                <a:solidFill>
                  <a:prstClr val="black"/>
                </a:solidFill>
              </a:rPr>
              <a:t>readiness for change</a:t>
            </a:r>
            <a:r>
              <a:rPr lang="en-US" sz="3200" dirty="0">
                <a:solidFill>
                  <a:prstClr val="black"/>
                </a:solidFill>
              </a:rPr>
              <a:t>.</a:t>
            </a:r>
            <a:r>
              <a:rPr lang="en-US" sz="3200" dirty="0">
                <a:solidFill>
                  <a:srgbClr val="C00000"/>
                </a:solidFill>
              </a:rPr>
              <a:t>  </a:t>
            </a:r>
          </a:p>
        </p:txBody>
      </p:sp>
      <p:pic>
        <p:nvPicPr>
          <p:cNvPr id="43010" name="Picture 2" descr="C:\Users\Mike\AppData\Local\Microsoft\Windows\Temporary Internet Files\Content.IE5\LAGERY3H\MC9003838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838200"/>
            <a:ext cx="2203994"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29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
          <p:cNvSpPr txBox="1">
            <a:spLocks noChangeArrowheads="1"/>
          </p:cNvSpPr>
          <p:nvPr/>
        </p:nvSpPr>
        <p:spPr bwMode="auto">
          <a:xfrm>
            <a:off x="396875" y="5146675"/>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a:solidFill>
                  <a:srgbClr val="C00000"/>
                </a:solidFill>
              </a:rPr>
              <a:t>What do you think would happen if you answer her question with “Never mind those kids.  You should wear your HA at school.”</a:t>
            </a:r>
          </a:p>
        </p:txBody>
      </p:sp>
      <p:sp>
        <p:nvSpPr>
          <p:cNvPr id="55299" name="TextBox 5"/>
          <p:cNvSpPr txBox="1">
            <a:spLocks noChangeArrowheads="1"/>
          </p:cNvSpPr>
          <p:nvPr/>
        </p:nvSpPr>
        <p:spPr bwMode="auto">
          <a:xfrm>
            <a:off x="396875" y="739775"/>
            <a:ext cx="82438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400">
                <a:solidFill>
                  <a:prstClr val="black"/>
                </a:solidFill>
              </a:rPr>
              <a:t>“I know that it’s not good to keep losing my hearing aids cuz I want to hear my teacher, but I don’t like the way other kids look at me.  And when I don’t wear them, they stop making fun of me but then I get behind in class and my parents yell at me.  Ugh.  </a:t>
            </a:r>
            <a:r>
              <a:rPr lang="en-US" sz="2400">
                <a:solidFill>
                  <a:srgbClr val="FF0000"/>
                </a:solidFill>
              </a:rPr>
              <a:t>What do you think I should do?”</a:t>
            </a:r>
          </a:p>
        </p:txBody>
      </p:sp>
      <p:pic>
        <p:nvPicPr>
          <p:cNvPr id="55300" name="Picture 2" descr="C:\Users\Mike\AppData\Local\Microsoft\Windows\Temporary Internet Files\Content.IE5\87NR2UNZ\MC9004414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00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912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
          <p:cNvSpPr txBox="1">
            <a:spLocks noChangeArrowheads="1"/>
          </p:cNvSpPr>
          <p:nvPr/>
        </p:nvSpPr>
        <p:spPr bwMode="auto">
          <a:xfrm>
            <a:off x="396875" y="5146675"/>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a:solidFill>
                  <a:srgbClr val="C00000"/>
                </a:solidFill>
              </a:rPr>
              <a:t>What do you think would happen if you answer his question with “Your hearing test indicates you would benefit by hearing aids.”</a:t>
            </a:r>
          </a:p>
        </p:txBody>
      </p:sp>
      <p:sp>
        <p:nvSpPr>
          <p:cNvPr id="56323" name="TextBox 5"/>
          <p:cNvSpPr txBox="1">
            <a:spLocks noChangeArrowheads="1"/>
          </p:cNvSpPr>
          <p:nvPr/>
        </p:nvSpPr>
        <p:spPr bwMode="auto">
          <a:xfrm>
            <a:off x="396875" y="739775"/>
            <a:ext cx="82438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400">
                <a:solidFill>
                  <a:srgbClr val="000000"/>
                </a:solidFill>
              </a:rPr>
              <a:t>“To tell you the truth, my wife won’t get off my back until I come here and get my hearing tested.  She thinks I need hearing aids, but she overreacts and again, to be frank, she’s really beginning to piss me off!  Ugh.  </a:t>
            </a:r>
            <a:r>
              <a:rPr lang="en-US" sz="2400">
                <a:solidFill>
                  <a:srgbClr val="FF0000"/>
                </a:solidFill>
              </a:rPr>
              <a:t>What do you think I should do?”</a:t>
            </a:r>
          </a:p>
        </p:txBody>
      </p:sp>
      <p:pic>
        <p:nvPicPr>
          <p:cNvPr id="56324" name="Picture 2" descr="C:\Users\Mike\AppData\Local\Microsoft\Windows\Temporary Internet Files\Content.IE5\87NR2UNZ\MC9004414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00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1030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1313"/>
            <a:ext cx="8610600" cy="293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912813" y="5486400"/>
            <a:ext cx="76977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b="1" dirty="0" smtClean="0">
                <a:solidFill>
                  <a:srgbClr val="FF0000"/>
                </a:solidFill>
              </a:rPr>
              <a:t>Advice </a:t>
            </a:r>
            <a:r>
              <a:rPr lang="en-US" sz="2800" b="1" dirty="0">
                <a:solidFill>
                  <a:srgbClr val="FF0000"/>
                </a:solidFill>
              </a:rPr>
              <a:t>doesn’t work here and typically has the opposite effect!!!</a:t>
            </a:r>
          </a:p>
        </p:txBody>
      </p:sp>
      <p:sp>
        <p:nvSpPr>
          <p:cNvPr id="4" name="Oval 3"/>
          <p:cNvSpPr/>
          <p:nvPr/>
        </p:nvSpPr>
        <p:spPr>
          <a:xfrm>
            <a:off x="-152400" y="228600"/>
            <a:ext cx="8093075" cy="1143000"/>
          </a:xfrm>
          <a:prstGeom prst="ellipse">
            <a:avLst/>
          </a:prstGeom>
          <a:no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Down Arrow 4"/>
          <p:cNvSpPr/>
          <p:nvPr/>
        </p:nvSpPr>
        <p:spPr>
          <a:xfrm rot="10087830">
            <a:off x="3905250" y="1382713"/>
            <a:ext cx="484188" cy="3937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8" name="Picture 4" descr="C:\My Documents\My Pictures\secr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4267200"/>
            <a:ext cx="9191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17963"/>
            <a:ext cx="1646238"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C:\My Documents\My Pictures\secr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4354513"/>
            <a:ext cx="9191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103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6068"/>
                                        </p:tgtEl>
                                        <p:attrNameLst>
                                          <p:attrName>style.visibility</p:attrName>
                                        </p:attrNameLst>
                                      </p:cBhvr>
                                      <p:to>
                                        <p:strVal val="visible"/>
                                      </p:to>
                                    </p:set>
                                    <p:animEffect transition="in" filter="fade">
                                      <p:cBhvr>
                                        <p:cTn id="22" dur="1000"/>
                                        <p:tgtEl>
                                          <p:spTgt spid="216068"/>
                                        </p:tgtEl>
                                      </p:cBhvr>
                                    </p:animEffect>
                                    <p:anim calcmode="lin" valueType="num">
                                      <p:cBhvr>
                                        <p:cTn id="23" dur="1000" fill="hold"/>
                                        <p:tgtEl>
                                          <p:spTgt spid="216068"/>
                                        </p:tgtEl>
                                        <p:attrNameLst>
                                          <p:attrName>ppt_x</p:attrName>
                                        </p:attrNameLst>
                                      </p:cBhvr>
                                      <p:tavLst>
                                        <p:tav tm="0">
                                          <p:val>
                                            <p:strVal val="#ppt_x"/>
                                          </p:val>
                                        </p:tav>
                                        <p:tav tm="100000">
                                          <p:val>
                                            <p:strVal val="#ppt_x"/>
                                          </p:val>
                                        </p:tav>
                                      </p:tavLst>
                                    </p:anim>
                                    <p:anim calcmode="lin" valueType="num">
                                      <p:cBhvr>
                                        <p:cTn id="24" dur="1000" fill="hold"/>
                                        <p:tgtEl>
                                          <p:spTgt spid="21606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3360" y="3429000"/>
            <a:ext cx="89154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dirty="0" smtClean="0">
                <a:solidFill>
                  <a:srgbClr val="000000"/>
                </a:solidFill>
                <a:latin typeface="Times New Roman" pitchFamily="18" charset="0"/>
              </a:rPr>
              <a:t>       </a:t>
            </a:r>
            <a:r>
              <a:rPr lang="en-US" dirty="0">
                <a:solidFill>
                  <a:srgbClr val="000000"/>
                </a:solidFill>
                <a:latin typeface="Times New Roman" pitchFamily="18" charset="0"/>
              </a:rPr>
              <a:t>“You should change”                                               “I don’t </a:t>
            </a:r>
            <a:r>
              <a:rPr lang="en-US" dirty="0" err="1">
                <a:solidFill>
                  <a:srgbClr val="000000"/>
                </a:solidFill>
                <a:latin typeface="Times New Roman" pitchFamily="18" charset="0"/>
              </a:rPr>
              <a:t>wanna</a:t>
            </a:r>
            <a:r>
              <a:rPr lang="en-US" dirty="0">
                <a:solidFill>
                  <a:srgbClr val="000000"/>
                </a:solidFill>
                <a:latin typeface="Times New Roman" pitchFamily="18" charset="0"/>
              </a:rPr>
              <a:t> change.”</a:t>
            </a:r>
          </a:p>
          <a:p>
            <a:pPr eaLnBrk="1" hangingPunct="1">
              <a:spcBef>
                <a:spcPct val="50000"/>
              </a:spcBef>
            </a:pPr>
            <a:r>
              <a:rPr lang="en-US" dirty="0">
                <a:solidFill>
                  <a:srgbClr val="000000"/>
                </a:solidFill>
                <a:latin typeface="Times New Roman" pitchFamily="18" charset="0"/>
              </a:rPr>
              <a:t>        “You’re be better off with HA”                               “Things aren’t half-bad.”</a:t>
            </a:r>
          </a:p>
          <a:p>
            <a:pPr eaLnBrk="1" hangingPunct="1">
              <a:spcBef>
                <a:spcPct val="50000"/>
              </a:spcBef>
            </a:pPr>
            <a:r>
              <a:rPr lang="en-US" dirty="0">
                <a:solidFill>
                  <a:srgbClr val="000000"/>
                </a:solidFill>
                <a:latin typeface="Times New Roman" pitchFamily="18" charset="0"/>
              </a:rPr>
              <a:t>        “You’re ready to…                                                  “No, I’m not ready to.”</a:t>
            </a:r>
          </a:p>
          <a:p>
            <a:pPr marL="579438" indent="-579438" eaLnBrk="1" hangingPunct="1">
              <a:spcBef>
                <a:spcPct val="50000"/>
              </a:spcBef>
            </a:pPr>
            <a:r>
              <a:rPr lang="en-US" dirty="0">
                <a:solidFill>
                  <a:srgbClr val="000000"/>
                </a:solidFill>
                <a:latin typeface="Times New Roman" pitchFamily="18" charset="0"/>
              </a:rPr>
              <a:t>        “You’ll have poorer quality of life”                        “Uncle Fred is 89 and he’s </a:t>
            </a:r>
            <a:r>
              <a:rPr lang="en-US" dirty="0" smtClean="0">
                <a:solidFill>
                  <a:srgbClr val="000000"/>
                </a:solidFill>
                <a:latin typeface="Times New Roman" pitchFamily="18" charset="0"/>
              </a:rPr>
              <a:t>   doing </a:t>
            </a:r>
            <a:r>
              <a:rPr lang="en-US" dirty="0">
                <a:solidFill>
                  <a:srgbClr val="000000"/>
                </a:solidFill>
                <a:latin typeface="Times New Roman" pitchFamily="18" charset="0"/>
              </a:rPr>
              <a:t>fine”</a:t>
            </a:r>
          </a:p>
        </p:txBody>
      </p:sp>
      <p:pic>
        <p:nvPicPr>
          <p:cNvPr id="30723" name="Picture 3" descr="C:\WINDOWS\Desktop\wrest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302" y="1067115"/>
            <a:ext cx="1941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ChangeArrowheads="1"/>
          </p:cNvSpPr>
          <p:nvPr/>
        </p:nvSpPr>
        <p:spPr bwMode="auto">
          <a:xfrm>
            <a:off x="5943600" y="1768152"/>
            <a:ext cx="2895600" cy="701675"/>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None/>
            </a:pPr>
            <a:r>
              <a:rPr lang="en-US" dirty="0">
                <a:solidFill>
                  <a:srgbClr val="000000"/>
                </a:solidFill>
                <a:latin typeface="Times New Roman" pitchFamily="18" charset="0"/>
              </a:rPr>
              <a:t>Patient advocates for staying the same</a:t>
            </a:r>
          </a:p>
        </p:txBody>
      </p:sp>
      <p:sp>
        <p:nvSpPr>
          <p:cNvPr id="30725" name="Rectangle 5"/>
          <p:cNvSpPr>
            <a:spLocks noChangeArrowheads="1"/>
          </p:cNvSpPr>
          <p:nvPr/>
        </p:nvSpPr>
        <p:spPr bwMode="auto">
          <a:xfrm>
            <a:off x="685800" y="1783077"/>
            <a:ext cx="2514600" cy="701675"/>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dirty="0">
                <a:solidFill>
                  <a:srgbClr val="000000"/>
                </a:solidFill>
                <a:latin typeface="Times New Roman" pitchFamily="18" charset="0"/>
              </a:rPr>
              <a:t>Practitioner advocates for change</a:t>
            </a:r>
          </a:p>
        </p:txBody>
      </p:sp>
    </p:spTree>
    <p:extLst>
      <p:ext uri="{BB962C8B-B14F-4D97-AF65-F5344CB8AC3E}">
        <p14:creationId xmlns:p14="http://schemas.microsoft.com/office/powerpoint/2010/main" val="7412845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23925"/>
            <a:ext cx="5913438"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p:cNvSpPr/>
          <p:nvPr/>
        </p:nvSpPr>
        <p:spPr>
          <a:xfrm>
            <a:off x="1066800" y="39688"/>
            <a:ext cx="1905000"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a:p>
            <a:pPr algn="ctr">
              <a:defRPr/>
            </a:pPr>
            <a:r>
              <a:rPr lang="en-US" dirty="0">
                <a:solidFill>
                  <a:prstClr val="black"/>
                </a:solidFill>
              </a:rPr>
              <a:t>Don’t touch that fruit!!!!</a:t>
            </a:r>
          </a:p>
          <a:p>
            <a:pPr algn="ctr">
              <a:defRPr/>
            </a:pPr>
            <a:endParaRPr lang="en-US" dirty="0">
              <a:solidFill>
                <a:prstClr val="white"/>
              </a:solidFill>
            </a:endParaRPr>
          </a:p>
        </p:txBody>
      </p:sp>
      <p:sp>
        <p:nvSpPr>
          <p:cNvPr id="58372" name="TextBox 8"/>
          <p:cNvSpPr txBox="1">
            <a:spLocks noChangeArrowheads="1"/>
          </p:cNvSpPr>
          <p:nvPr/>
        </p:nvSpPr>
        <p:spPr bwMode="auto">
          <a:xfrm>
            <a:off x="6477000" y="2041525"/>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400" dirty="0">
                <a:solidFill>
                  <a:srgbClr val="C00000"/>
                </a:solidFill>
              </a:rPr>
              <a:t>If only God had used Motivational Interviewing techniques with Adam and Eve!!!!</a:t>
            </a:r>
          </a:p>
        </p:txBody>
      </p:sp>
    </p:spTree>
    <p:extLst>
      <p:ext uri="{BB962C8B-B14F-4D97-AF65-F5344CB8AC3E}">
        <p14:creationId xmlns:p14="http://schemas.microsoft.com/office/powerpoint/2010/main" val="25275939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27025" y="838200"/>
            <a:ext cx="8305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3600" dirty="0">
                <a:latin typeface="Times New Roman" pitchFamily="18" charset="0"/>
                <a:cs typeface="Times New Roman" pitchFamily="18" charset="0"/>
              </a:rPr>
              <a:t>Goal:  To elicit Self-Motivational Statements </a:t>
            </a:r>
            <a:r>
              <a:rPr lang="en-US" sz="3600" b="1" dirty="0">
                <a:solidFill>
                  <a:srgbClr val="C00000"/>
                </a:solidFill>
                <a:latin typeface="Times New Roman" pitchFamily="18" charset="0"/>
                <a:cs typeface="Times New Roman" pitchFamily="18" charset="0"/>
              </a:rPr>
              <a:t>(Change talk) </a:t>
            </a:r>
            <a:r>
              <a:rPr lang="en-US" sz="3600" dirty="0">
                <a:latin typeface="Times New Roman" pitchFamily="18" charset="0"/>
                <a:cs typeface="Times New Roman" pitchFamily="18" charset="0"/>
              </a:rPr>
              <a:t>from patient</a:t>
            </a:r>
          </a:p>
        </p:txBody>
      </p:sp>
      <p:sp>
        <p:nvSpPr>
          <p:cNvPr id="165891" name="Text Box 3"/>
          <p:cNvSpPr txBox="1">
            <a:spLocks noChangeArrowheads="1"/>
          </p:cNvSpPr>
          <p:nvPr/>
        </p:nvSpPr>
        <p:spPr bwMode="auto">
          <a:xfrm>
            <a:off x="555625" y="2667000"/>
            <a:ext cx="7848600"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marL="4008438" indent="-4008438" eaLnBrk="1" hangingPunct="1">
              <a:spcBef>
                <a:spcPct val="50000"/>
              </a:spcBef>
              <a:spcAft>
                <a:spcPct val="30000"/>
              </a:spcAft>
            </a:pPr>
            <a:r>
              <a:rPr lang="en-US" sz="2800" u="sng" dirty="0">
                <a:solidFill>
                  <a:srgbClr val="FF0000"/>
                </a:solidFill>
                <a:latin typeface="Times New Roman" pitchFamily="18" charset="0"/>
                <a:cs typeface="Times New Roman" pitchFamily="18" charset="0"/>
              </a:rPr>
              <a:t>Problem recognition</a:t>
            </a:r>
            <a:r>
              <a:rPr lang="en-US" sz="28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e.g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I guess there’s more </a:t>
            </a:r>
            <a:r>
              <a:rPr lang="en-US" sz="2400" dirty="0" smtClean="0">
                <a:latin typeface="Times New Roman" pitchFamily="18" charset="0"/>
                <a:cs typeface="Times New Roman" pitchFamily="18" charset="0"/>
              </a:rPr>
              <a:t>of a </a:t>
            </a:r>
            <a:r>
              <a:rPr lang="en-US" sz="2400" dirty="0">
                <a:latin typeface="Times New Roman" pitchFamily="18" charset="0"/>
                <a:cs typeface="Times New Roman" pitchFamily="18" charset="0"/>
              </a:rPr>
              <a:t>problem than I thought.”</a:t>
            </a:r>
          </a:p>
          <a:p>
            <a:pPr eaLnBrk="1" hangingPunct="1">
              <a:spcBef>
                <a:spcPct val="50000"/>
              </a:spcBef>
              <a:spcAft>
                <a:spcPct val="30000"/>
              </a:spcAft>
            </a:pPr>
            <a:r>
              <a:rPr lang="en-US" sz="2800" u="sng" dirty="0">
                <a:solidFill>
                  <a:srgbClr val="FF0000"/>
                </a:solidFill>
                <a:latin typeface="Times New Roman" pitchFamily="18" charset="0"/>
                <a:cs typeface="Times New Roman" pitchFamily="18" charset="0"/>
              </a:rPr>
              <a:t>Expression of concern</a:t>
            </a:r>
            <a:r>
              <a:rPr lang="en-US" sz="2800" dirty="0">
                <a:solidFill>
                  <a:srgbClr val="FF0000"/>
                </a:solidFill>
                <a:latin typeface="Times New Roman" pitchFamily="18" charset="0"/>
                <a:cs typeface="Times New Roman" pitchFamily="18" charset="0"/>
              </a:rPr>
              <a:t>:</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e.g., “I’m really worried about…”</a:t>
            </a:r>
          </a:p>
          <a:p>
            <a:pPr eaLnBrk="1" hangingPunct="1">
              <a:spcBef>
                <a:spcPct val="50000"/>
              </a:spcBef>
              <a:spcAft>
                <a:spcPct val="30000"/>
              </a:spcAft>
            </a:pPr>
            <a:r>
              <a:rPr lang="en-US" sz="2800" u="sng" dirty="0">
                <a:solidFill>
                  <a:srgbClr val="FF0000"/>
                </a:solidFill>
                <a:latin typeface="Times New Roman" pitchFamily="18" charset="0"/>
                <a:cs typeface="Times New Roman" pitchFamily="18" charset="0"/>
              </a:rPr>
              <a:t>Intention to change</a:t>
            </a:r>
            <a:r>
              <a:rPr lang="en-US" sz="28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e.g</a:t>
            </a:r>
            <a:r>
              <a:rPr lang="en-US" sz="2400" dirty="0">
                <a:latin typeface="Times New Roman" pitchFamily="18" charset="0"/>
                <a:cs typeface="Times New Roman" pitchFamily="18" charset="0"/>
              </a:rPr>
              <a:t>., “I think it’s time for me to…”</a:t>
            </a:r>
          </a:p>
          <a:p>
            <a:pPr eaLnBrk="1" hangingPunct="1">
              <a:spcBef>
                <a:spcPct val="50000"/>
              </a:spcBef>
              <a:spcAft>
                <a:spcPct val="30000"/>
              </a:spcAft>
            </a:pPr>
            <a:r>
              <a:rPr lang="en-US" sz="2800" u="sng" dirty="0">
                <a:solidFill>
                  <a:srgbClr val="FF0000"/>
                </a:solidFill>
                <a:latin typeface="Times New Roman" pitchFamily="18" charset="0"/>
                <a:cs typeface="Times New Roman" pitchFamily="18" charset="0"/>
              </a:rPr>
              <a:t>Ability to</a:t>
            </a:r>
            <a:r>
              <a:rPr lang="en-US" sz="2800" i="1" u="sng" dirty="0">
                <a:solidFill>
                  <a:srgbClr val="FF0000"/>
                </a:solidFill>
                <a:latin typeface="Times New Roman" pitchFamily="18" charset="0"/>
                <a:cs typeface="Times New Roman" pitchFamily="18" charset="0"/>
              </a:rPr>
              <a:t> </a:t>
            </a:r>
            <a:r>
              <a:rPr lang="en-US" sz="2800" u="sng" dirty="0">
                <a:solidFill>
                  <a:srgbClr val="FF0000"/>
                </a:solidFill>
                <a:latin typeface="Times New Roman" pitchFamily="18" charset="0"/>
                <a:cs typeface="Times New Roman" pitchFamily="18" charset="0"/>
              </a:rPr>
              <a:t>change</a:t>
            </a:r>
            <a:r>
              <a:rPr lang="en-US" sz="28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e.g</a:t>
            </a:r>
            <a:r>
              <a:rPr lang="en-US" sz="2400" dirty="0">
                <a:latin typeface="Times New Roman" pitchFamily="18" charset="0"/>
                <a:cs typeface="Times New Roman" pitchFamily="18" charset="0"/>
              </a:rPr>
              <a:t>., “I think I can do it.” </a:t>
            </a:r>
          </a:p>
        </p:txBody>
      </p:sp>
    </p:spTree>
    <p:extLst>
      <p:ext uri="{BB962C8B-B14F-4D97-AF65-F5344CB8AC3E}">
        <p14:creationId xmlns:p14="http://schemas.microsoft.com/office/powerpoint/2010/main" val="1536409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5891">
                                            <p:txEl>
                                              <p:pRg st="3" end="3"/>
                                            </p:txEl>
                                          </p:spTgt>
                                        </p:tgtEl>
                                        <p:attrNameLst>
                                          <p:attrName>style.visibility</p:attrName>
                                        </p:attrNameLst>
                                      </p:cBhvr>
                                      <p:to>
                                        <p:strVal val="visible"/>
                                      </p:to>
                                    </p:set>
                                    <p:animEffect transition="in" filter="wipe(left)">
                                      <p:cBhvr>
                                        <p:cTn id="22" dur="500"/>
                                        <p:tgtEl>
                                          <p:spTgt spid="165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85800" y="1676400"/>
            <a:ext cx="76200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defRPr/>
            </a:pPr>
            <a:endParaRPr lang="en-US" sz="3600" dirty="0" smtClean="0">
              <a:latin typeface="Times New Roman" pitchFamily="18" charset="0"/>
              <a:cs typeface="Times New Roman" pitchFamily="18" charset="0"/>
            </a:endParaRPr>
          </a:p>
          <a:p>
            <a:pPr marL="342900" indent="-342900" eaLnBrk="1" hangingPunct="1">
              <a:spcBef>
                <a:spcPct val="75000"/>
              </a:spcBef>
              <a:buClr>
                <a:srgbClr val="C00000"/>
              </a:buClr>
              <a:buFont typeface="Arial" panose="020B0604020202020204" pitchFamily="34" charset="0"/>
              <a:buChar char="•"/>
              <a:defRPr/>
            </a:pPr>
            <a:r>
              <a:rPr lang="en-US" sz="2400" dirty="0" smtClean="0">
                <a:solidFill>
                  <a:srgbClr val="C00000"/>
                </a:solidFill>
                <a:latin typeface="Times New Roman" pitchFamily="18" charset="0"/>
                <a:cs typeface="Times New Roman" pitchFamily="18" charset="0"/>
              </a:rPr>
              <a:t>“Tell me about X.”</a:t>
            </a:r>
          </a:p>
          <a:p>
            <a:pPr marL="342900" indent="-342900" eaLnBrk="1" hangingPunct="1">
              <a:spcBef>
                <a:spcPct val="75000"/>
              </a:spcBef>
              <a:buFont typeface="Arial" panose="020B0604020202020204" pitchFamily="34" charset="0"/>
              <a:buChar char="•"/>
              <a:defRPr/>
            </a:pPr>
            <a:r>
              <a:rPr lang="en-US" sz="2400" dirty="0" smtClean="0">
                <a:latin typeface="Times New Roman" pitchFamily="18" charset="0"/>
                <a:cs typeface="Times New Roman" pitchFamily="18" charset="0"/>
              </a:rPr>
              <a:t>“When did you first notice it?”</a:t>
            </a:r>
          </a:p>
          <a:p>
            <a:pPr marL="342900" indent="-342900" eaLnBrk="1" hangingPunct="1">
              <a:spcBef>
                <a:spcPct val="75000"/>
              </a:spcBef>
              <a:buClr>
                <a:srgbClr val="C00000"/>
              </a:buClr>
              <a:buFont typeface="Arial" panose="020B0604020202020204" pitchFamily="34" charset="0"/>
              <a:buChar char="•"/>
              <a:defRPr/>
            </a:pPr>
            <a:r>
              <a:rPr lang="en-US" sz="2400" dirty="0" smtClean="0">
                <a:solidFill>
                  <a:srgbClr val="C00000"/>
                </a:solidFill>
                <a:latin typeface="Times New Roman" pitchFamily="18" charset="0"/>
                <a:cs typeface="Times New Roman" pitchFamily="18" charset="0"/>
              </a:rPr>
              <a:t>“Where or in what situations do you notice it the most?”</a:t>
            </a:r>
          </a:p>
          <a:p>
            <a:pPr marL="342900" indent="-342900" eaLnBrk="1" hangingPunct="1">
              <a:spcBef>
                <a:spcPct val="75000"/>
              </a:spcBef>
              <a:buFont typeface="Arial" panose="020B0604020202020204" pitchFamily="34" charset="0"/>
              <a:buChar char="•"/>
              <a:defRPr/>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what ways do you think you or other people </a:t>
            </a:r>
            <a:r>
              <a:rPr lang="en-US" sz="2400" dirty="0" smtClean="0">
                <a:latin typeface="Times New Roman" pitchFamily="18" charset="0"/>
                <a:cs typeface="Times New Roman" pitchFamily="18" charset="0"/>
              </a:rPr>
              <a:t>have been </a:t>
            </a:r>
            <a:r>
              <a:rPr lang="en-US" sz="2400" dirty="0">
                <a:latin typeface="Times New Roman" pitchFamily="18" charset="0"/>
                <a:cs typeface="Times New Roman" pitchFamily="18" charset="0"/>
              </a:rPr>
              <a:t>affected by </a:t>
            </a:r>
            <a:r>
              <a:rPr lang="en-US" sz="2400" dirty="0" smtClean="0">
                <a:latin typeface="Times New Roman" pitchFamily="18" charset="0"/>
                <a:cs typeface="Times New Roman" pitchFamily="18" charset="0"/>
              </a:rPr>
              <a:t>X?”</a:t>
            </a:r>
          </a:p>
        </p:txBody>
      </p:sp>
      <p:sp>
        <p:nvSpPr>
          <p:cNvPr id="68611" name="Text Box 3"/>
          <p:cNvSpPr txBox="1">
            <a:spLocks noChangeArrowheads="1"/>
          </p:cNvSpPr>
          <p:nvPr/>
        </p:nvSpPr>
        <p:spPr bwMode="auto">
          <a:xfrm>
            <a:off x="1447800" y="990600"/>
            <a:ext cx="6096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sz="3600" b="1" dirty="0">
                <a:latin typeface="Times New Roman" pitchFamily="18" charset="0"/>
                <a:cs typeface="Times New Roman" pitchFamily="18" charset="0"/>
              </a:rPr>
              <a:t>Eliciting problem recognition (X)</a:t>
            </a:r>
          </a:p>
        </p:txBody>
      </p:sp>
    </p:spTree>
    <p:extLst>
      <p:ext uri="{BB962C8B-B14F-4D97-AF65-F5344CB8AC3E}">
        <p14:creationId xmlns:p14="http://schemas.microsoft.com/office/powerpoint/2010/main" val="3822383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5123"/>
          <p:cNvSpPr>
            <a:spLocks noChangeShapeType="1"/>
          </p:cNvSpPr>
          <p:nvPr/>
        </p:nvSpPr>
        <p:spPr bwMode="auto">
          <a:xfrm>
            <a:off x="533400" y="2362200"/>
            <a:ext cx="8001000" cy="0"/>
          </a:xfrm>
          <a:prstGeom prst="line">
            <a:avLst/>
          </a:prstGeom>
          <a:noFill/>
          <a:ln w="7620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15" name="Text Box 5124"/>
          <p:cNvSpPr txBox="1">
            <a:spLocks noChangeArrowheads="1"/>
          </p:cNvSpPr>
          <p:nvPr/>
        </p:nvSpPr>
        <p:spPr bwMode="auto">
          <a:xfrm>
            <a:off x="1146175" y="348932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t>Dx/Rx HL</a:t>
            </a:r>
          </a:p>
        </p:txBody>
      </p:sp>
      <p:sp>
        <p:nvSpPr>
          <p:cNvPr id="13316" name="Text Box 5125"/>
          <p:cNvSpPr txBox="1">
            <a:spLocks noChangeArrowheads="1"/>
          </p:cNvSpPr>
          <p:nvPr/>
        </p:nvSpPr>
        <p:spPr bwMode="auto">
          <a:xfrm>
            <a:off x="6172200" y="3489324"/>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dirty="0" smtClean="0"/>
              <a:t>Psychotherapy</a:t>
            </a:r>
            <a:endParaRPr lang="en-US" dirty="0"/>
          </a:p>
        </p:txBody>
      </p:sp>
      <p:sp>
        <p:nvSpPr>
          <p:cNvPr id="13317" name="Line 5126"/>
          <p:cNvSpPr>
            <a:spLocks noChangeShapeType="1"/>
          </p:cNvSpPr>
          <p:nvPr/>
        </p:nvSpPr>
        <p:spPr bwMode="auto">
          <a:xfrm>
            <a:off x="4017962" y="1143000"/>
            <a:ext cx="3143" cy="254476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AutoShape 5128"/>
          <p:cNvSpPr>
            <a:spLocks noChangeArrowheads="1"/>
          </p:cNvSpPr>
          <p:nvPr/>
        </p:nvSpPr>
        <p:spPr bwMode="auto">
          <a:xfrm>
            <a:off x="2762250" y="2346325"/>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28713" name="Text Box 5129"/>
          <p:cNvSpPr txBox="1">
            <a:spLocks noChangeArrowheads="1"/>
          </p:cNvSpPr>
          <p:nvPr/>
        </p:nvSpPr>
        <p:spPr bwMode="auto">
          <a:xfrm>
            <a:off x="2019300" y="1858963"/>
            <a:ext cx="762000" cy="1006475"/>
          </a:xfrm>
          <a:prstGeom prst="rect">
            <a:avLst/>
          </a:prstGeom>
          <a:noFill/>
          <a:ln w="9525">
            <a:noFill/>
            <a:miter lim="800000"/>
            <a:headEnd/>
            <a:tailEnd/>
          </a:ln>
          <a:effectLst/>
        </p:spPr>
        <p:txBody>
          <a:bodyPr>
            <a:spAutoFit/>
          </a:bodyPr>
          <a:lstStyle/>
          <a:p>
            <a:pPr>
              <a:spcBef>
                <a:spcPct val="50000"/>
              </a:spcBef>
              <a:defRPr/>
            </a:pPr>
            <a:r>
              <a:rPr lang="en-US" sz="6000" b="1" dirty="0">
                <a:solidFill>
                  <a:schemeClr val="hlink"/>
                </a:solidFill>
                <a:effectLst>
                  <a:outerShdw blurRad="38100" dist="38100" dir="2700000" algn="tl">
                    <a:srgbClr val="000000"/>
                  </a:outerShdw>
                </a:effectLst>
                <a:latin typeface="Arial" charset="0"/>
                <a:cs typeface="Arial" charset="0"/>
              </a:rPr>
              <a:t>X</a:t>
            </a:r>
          </a:p>
        </p:txBody>
      </p:sp>
      <p:sp>
        <p:nvSpPr>
          <p:cNvPr id="13320" name="Oval 5130"/>
          <p:cNvSpPr>
            <a:spLocks noChangeArrowheads="1"/>
          </p:cNvSpPr>
          <p:nvPr/>
        </p:nvSpPr>
        <p:spPr bwMode="auto">
          <a:xfrm>
            <a:off x="1905000" y="1858963"/>
            <a:ext cx="990600" cy="1143000"/>
          </a:xfrm>
          <a:prstGeom prst="ellipse">
            <a:avLst/>
          </a:prstGeom>
          <a:noFill/>
          <a:ln w="76200">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3321" name="Picture 12" descr="C:\Users\Mike\AppData\Local\Microsoft\Windows\Temporary Internet Files\Content.IE5\EVAQJ62N\MC9002868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650" y="4375150"/>
            <a:ext cx="172243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descr="C:\Users\Mike\AppData\Local\Microsoft\Windows\Temporary Internet Files\Content.IE5\50DMDUKP\MC9003185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4288" y="4468813"/>
            <a:ext cx="15081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1"/>
          <p:cNvSpPr txBox="1">
            <a:spLocks noChangeArrowheads="1"/>
          </p:cNvSpPr>
          <p:nvPr/>
        </p:nvSpPr>
        <p:spPr bwMode="auto">
          <a:xfrm>
            <a:off x="1524000" y="228600"/>
            <a:ext cx="54419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4000" dirty="0" smtClean="0"/>
              <a:t>My goal</a:t>
            </a:r>
            <a:endParaRPr lang="en-US" sz="4000" dirty="0"/>
          </a:p>
        </p:txBody>
      </p:sp>
      <p:pic>
        <p:nvPicPr>
          <p:cNvPr id="43010" name="Picture 2" descr="C:\Users\Mike\AppData\Local\Microsoft\Windows\Temporary Internet Files\Content.IE5\QLARF2GP\MP900385962[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258019" flipH="1">
            <a:off x="3509651" y="903036"/>
            <a:ext cx="1022910" cy="143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9263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528638" y="2514600"/>
            <a:ext cx="78486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buFontTx/>
              <a:buChar char="•"/>
            </a:pPr>
            <a:r>
              <a:rPr lang="en-US" sz="2400" dirty="0">
                <a:solidFill>
                  <a:srgbClr val="C00000"/>
                </a:solidFill>
                <a:latin typeface="Times New Roman" pitchFamily="18" charset="0"/>
                <a:cs typeface="Times New Roman" pitchFamily="18" charset="0"/>
              </a:rPr>
              <a:t>“What worries you about X? What can you imagine happening to you?”</a:t>
            </a:r>
          </a:p>
          <a:p>
            <a:pPr eaLnBrk="1" hangingPunct="1">
              <a:spcBef>
                <a:spcPct val="75000"/>
              </a:spcBef>
              <a:buFontTx/>
              <a:buChar char="•"/>
            </a:pPr>
            <a:r>
              <a:rPr lang="en-US" sz="2400" dirty="0">
                <a:latin typeface="Times New Roman" pitchFamily="18" charset="0"/>
                <a:cs typeface="Times New Roman" pitchFamily="18" charset="0"/>
              </a:rPr>
              <a:t>“How do you feel about X?”</a:t>
            </a:r>
          </a:p>
          <a:p>
            <a:pPr eaLnBrk="1" hangingPunct="1">
              <a:spcBef>
                <a:spcPct val="75000"/>
              </a:spcBef>
              <a:buFontTx/>
              <a:buChar char="•"/>
            </a:pPr>
            <a:r>
              <a:rPr lang="en-US" sz="2400" dirty="0">
                <a:solidFill>
                  <a:srgbClr val="C00000"/>
                </a:solidFill>
                <a:latin typeface="Times New Roman" pitchFamily="18" charset="0"/>
                <a:cs typeface="Times New Roman" pitchFamily="18" charset="0"/>
              </a:rPr>
              <a:t>“Where are you not comfortable because of X?</a:t>
            </a:r>
            <a:endParaRPr lang="en-US" sz="2400" dirty="0">
              <a:solidFill>
                <a:schemeClr val="bg1"/>
              </a:solidFill>
              <a:latin typeface="Times New Roman" pitchFamily="18" charset="0"/>
              <a:cs typeface="Times New Roman" pitchFamily="18" charset="0"/>
            </a:endParaRPr>
          </a:p>
        </p:txBody>
      </p:sp>
      <p:sp>
        <p:nvSpPr>
          <p:cNvPr id="69635" name="Text Box 3"/>
          <p:cNvSpPr txBox="1">
            <a:spLocks noChangeArrowheads="1"/>
          </p:cNvSpPr>
          <p:nvPr/>
        </p:nvSpPr>
        <p:spPr bwMode="auto">
          <a:xfrm>
            <a:off x="914400" y="990600"/>
            <a:ext cx="6858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sz="3600" dirty="0">
                <a:solidFill>
                  <a:srgbClr val="FFFFFF"/>
                </a:solidFill>
                <a:latin typeface="Times New Roman" pitchFamily="18" charset="0"/>
                <a:cs typeface="Times New Roman" pitchFamily="18" charset="0"/>
              </a:rPr>
              <a:t> </a:t>
            </a:r>
            <a:r>
              <a:rPr lang="en-US" sz="3600" b="1" dirty="0">
                <a:latin typeface="Times New Roman" pitchFamily="18" charset="0"/>
                <a:cs typeface="Times New Roman" pitchFamily="18" charset="0"/>
              </a:rPr>
              <a:t>Eliciting concern</a:t>
            </a:r>
          </a:p>
          <a:p>
            <a:pPr eaLnBrk="1" hangingPunct="1">
              <a:spcBef>
                <a:spcPct val="50000"/>
              </a:spcBef>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555031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762000" y="1600200"/>
            <a:ext cx="78486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endParaRPr lang="en-US" sz="3600" dirty="0">
              <a:latin typeface="Times New Roman" pitchFamily="18" charset="0"/>
              <a:cs typeface="Times New Roman" pitchFamily="18" charset="0"/>
            </a:endParaRPr>
          </a:p>
          <a:p>
            <a:pPr eaLnBrk="1" hangingPunct="1">
              <a:spcBef>
                <a:spcPct val="75000"/>
              </a:spcBef>
              <a:buFontTx/>
              <a:buChar char="•"/>
            </a:pPr>
            <a:r>
              <a:rPr lang="en-US" sz="2400" dirty="0">
                <a:solidFill>
                  <a:srgbClr val="C00000"/>
                </a:solidFill>
                <a:latin typeface="Times New Roman" pitchFamily="18" charset="0"/>
                <a:cs typeface="Times New Roman" pitchFamily="18" charset="0"/>
              </a:rPr>
              <a:t>“What </a:t>
            </a:r>
            <a:r>
              <a:rPr lang="en-US" sz="2400" dirty="0" err="1">
                <a:solidFill>
                  <a:srgbClr val="C00000"/>
                </a:solidFill>
                <a:latin typeface="Times New Roman" pitchFamily="18" charset="0"/>
                <a:cs typeface="Times New Roman" pitchFamily="18" charset="0"/>
              </a:rPr>
              <a:t>wud</a:t>
            </a:r>
            <a:r>
              <a:rPr lang="en-US" sz="2400" dirty="0">
                <a:solidFill>
                  <a:srgbClr val="C00000"/>
                </a:solidFill>
                <a:latin typeface="Times New Roman" pitchFamily="18" charset="0"/>
                <a:cs typeface="Times New Roman" pitchFamily="18" charset="0"/>
              </a:rPr>
              <a:t> be most </a:t>
            </a:r>
            <a:r>
              <a:rPr lang="en-US" sz="2400" dirty="0" err="1">
                <a:solidFill>
                  <a:srgbClr val="C00000"/>
                </a:solidFill>
                <a:latin typeface="Times New Roman" pitchFamily="18" charset="0"/>
                <a:cs typeface="Times New Roman" pitchFamily="18" charset="0"/>
              </a:rPr>
              <a:t>impt</a:t>
            </a:r>
            <a:r>
              <a:rPr lang="en-US" sz="2400" dirty="0">
                <a:solidFill>
                  <a:srgbClr val="C00000"/>
                </a:solidFill>
                <a:latin typeface="Times New Roman" pitchFamily="18" charset="0"/>
                <a:cs typeface="Times New Roman" pitchFamily="18" charset="0"/>
              </a:rPr>
              <a:t> benefit of changing X?”</a:t>
            </a:r>
          </a:p>
          <a:p>
            <a:pPr eaLnBrk="1" hangingPunct="1">
              <a:spcBef>
                <a:spcPct val="75000"/>
              </a:spcBef>
              <a:buFontTx/>
              <a:buChar char="•"/>
            </a:pPr>
            <a:r>
              <a:rPr lang="en-US" sz="2400" dirty="0">
                <a:latin typeface="Times New Roman" pitchFamily="18" charset="0"/>
                <a:cs typeface="Times New Roman" pitchFamily="18" charset="0"/>
              </a:rPr>
              <a:t>“If you were 100% successful and changing X worked out exactly as you would like, what would be different?”</a:t>
            </a:r>
          </a:p>
          <a:p>
            <a:pPr eaLnBrk="1" hangingPunct="1">
              <a:spcBef>
                <a:spcPct val="75000"/>
              </a:spcBef>
              <a:buFontTx/>
              <a:buChar char="•"/>
            </a:pPr>
            <a:r>
              <a:rPr lang="en-US" sz="2400" dirty="0">
                <a:solidFill>
                  <a:srgbClr val="C00000"/>
                </a:solidFill>
                <a:latin typeface="Times New Roman" pitchFamily="18" charset="0"/>
                <a:cs typeface="Times New Roman" pitchFamily="18" charset="0"/>
              </a:rPr>
              <a:t>“Given that you change X, how would your life improve?”</a:t>
            </a:r>
          </a:p>
          <a:p>
            <a:pPr eaLnBrk="1" hangingPunct="1">
              <a:spcBef>
                <a:spcPct val="75000"/>
              </a:spcBef>
              <a:buFontTx/>
              <a:buChar char="•"/>
            </a:pPr>
            <a:r>
              <a:rPr lang="en-US" sz="2400" dirty="0">
                <a:latin typeface="Times New Roman" pitchFamily="18" charset="0"/>
                <a:cs typeface="Times New Roman" pitchFamily="18" charset="0"/>
              </a:rPr>
              <a:t>“How has X stopped you from moving forward, from doing what’s most important in your life?”</a:t>
            </a:r>
          </a:p>
        </p:txBody>
      </p:sp>
      <p:sp>
        <p:nvSpPr>
          <p:cNvPr id="70659" name="Text Box 3"/>
          <p:cNvSpPr txBox="1">
            <a:spLocks noChangeArrowheads="1"/>
          </p:cNvSpPr>
          <p:nvPr/>
        </p:nvSpPr>
        <p:spPr bwMode="auto">
          <a:xfrm>
            <a:off x="1447800" y="990600"/>
            <a:ext cx="601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sz="3600" b="1" dirty="0">
                <a:latin typeface="Times New Roman" pitchFamily="18" charset="0"/>
                <a:cs typeface="Times New Roman" pitchFamily="18" charset="0"/>
              </a:rPr>
              <a:t>Eliciting intention to change</a:t>
            </a:r>
          </a:p>
        </p:txBody>
      </p:sp>
    </p:spTree>
    <p:extLst>
      <p:ext uri="{BB962C8B-B14F-4D97-AF65-F5344CB8AC3E}">
        <p14:creationId xmlns:p14="http://schemas.microsoft.com/office/powerpoint/2010/main" val="24775773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09600" y="1676400"/>
            <a:ext cx="73914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endParaRPr lang="en-US" sz="3600" dirty="0">
              <a:latin typeface="Times New Roman" pitchFamily="18" charset="0"/>
              <a:cs typeface="Times New Roman" pitchFamily="18" charset="0"/>
            </a:endParaRPr>
          </a:p>
          <a:p>
            <a:pPr eaLnBrk="1" hangingPunct="1">
              <a:spcBef>
                <a:spcPct val="75000"/>
              </a:spcBef>
              <a:buFontTx/>
              <a:buChar char="•"/>
            </a:pPr>
            <a:r>
              <a:rPr lang="en-US" sz="2400" dirty="0">
                <a:solidFill>
                  <a:srgbClr val="C00000"/>
                </a:solidFill>
                <a:latin typeface="Times New Roman" pitchFamily="18" charset="0"/>
                <a:cs typeface="Times New Roman" pitchFamily="18" charset="0"/>
              </a:rPr>
              <a:t>“Do you think  you can you change X?”</a:t>
            </a:r>
          </a:p>
          <a:p>
            <a:pPr eaLnBrk="1" hangingPunct="1">
              <a:spcBef>
                <a:spcPct val="75000"/>
              </a:spcBef>
              <a:buFontTx/>
              <a:buChar char="•"/>
            </a:pPr>
            <a:r>
              <a:rPr lang="en-US" sz="2400" dirty="0">
                <a:latin typeface="Times New Roman" pitchFamily="18" charset="0"/>
                <a:cs typeface="Times New Roman" pitchFamily="18" charset="0"/>
              </a:rPr>
              <a:t>“What might stand in your way of changing X?”</a:t>
            </a:r>
          </a:p>
          <a:p>
            <a:pPr eaLnBrk="1" hangingPunct="1">
              <a:spcBef>
                <a:spcPct val="75000"/>
              </a:spcBef>
              <a:buFontTx/>
              <a:buChar char="•"/>
            </a:pPr>
            <a:r>
              <a:rPr lang="en-US" sz="2400" dirty="0">
                <a:solidFill>
                  <a:srgbClr val="C00000"/>
                </a:solidFill>
                <a:latin typeface="Times New Roman" pitchFamily="18" charset="0"/>
                <a:cs typeface="Times New Roman" pitchFamily="18" charset="0"/>
              </a:rPr>
              <a:t>“How would you like to proceed from here.  Now what?</a:t>
            </a:r>
          </a:p>
        </p:txBody>
      </p:sp>
      <p:sp>
        <p:nvSpPr>
          <p:cNvPr id="71683" name="Text Box 3"/>
          <p:cNvSpPr txBox="1">
            <a:spLocks noChangeArrowheads="1"/>
          </p:cNvSpPr>
          <p:nvPr/>
        </p:nvSpPr>
        <p:spPr bwMode="auto">
          <a:xfrm>
            <a:off x="1143000" y="990600"/>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sz="3600" b="1" dirty="0">
                <a:latin typeface="Times New Roman" pitchFamily="18" charset="0"/>
                <a:cs typeface="Times New Roman" pitchFamily="18" charset="0"/>
              </a:rPr>
              <a:t>Eliciting ability to change</a:t>
            </a:r>
          </a:p>
        </p:txBody>
      </p:sp>
    </p:spTree>
    <p:extLst>
      <p:ext uri="{BB962C8B-B14F-4D97-AF65-F5344CB8AC3E}">
        <p14:creationId xmlns:p14="http://schemas.microsoft.com/office/powerpoint/2010/main" val="3028873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381000"/>
            <a:ext cx="7772400" cy="1143000"/>
          </a:xfrm>
        </p:spPr>
        <p:txBody>
          <a:bodyPr/>
          <a:lstStyle/>
          <a:p>
            <a:pPr eaLnBrk="1" hangingPunct="1"/>
            <a:r>
              <a:rPr lang="en-US" dirty="0" smtClean="0"/>
              <a:t>Eliciting importance/concern</a:t>
            </a:r>
          </a:p>
        </p:txBody>
      </p:sp>
      <p:sp>
        <p:nvSpPr>
          <p:cNvPr id="72707" name="Text Box 3"/>
          <p:cNvSpPr txBox="1">
            <a:spLocks noChangeArrowheads="1"/>
          </p:cNvSpPr>
          <p:nvPr/>
        </p:nvSpPr>
        <p:spPr bwMode="auto">
          <a:xfrm>
            <a:off x="914400" y="2243138"/>
            <a:ext cx="8001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800">
                <a:solidFill>
                  <a:srgbClr val="000000"/>
                </a:solidFill>
              </a:rPr>
              <a:t>How important is it for you to change right now?</a:t>
            </a:r>
          </a:p>
        </p:txBody>
      </p:sp>
      <p:sp>
        <p:nvSpPr>
          <p:cNvPr id="72708" name="Text Box 4"/>
          <p:cNvSpPr txBox="1">
            <a:spLocks noChangeArrowheads="1"/>
          </p:cNvSpPr>
          <p:nvPr/>
        </p:nvSpPr>
        <p:spPr bwMode="auto">
          <a:xfrm>
            <a:off x="1066800" y="4267200"/>
            <a:ext cx="8382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solidFill>
                  <a:srgbClr val="0033CC"/>
                </a:solidFill>
              </a:rPr>
              <a:t>0 -------------------------------------------------------------------------10</a:t>
            </a:r>
          </a:p>
          <a:p>
            <a:pPr eaLnBrk="1" hangingPunct="1">
              <a:lnSpc>
                <a:spcPct val="50000"/>
              </a:lnSpc>
              <a:spcBef>
                <a:spcPct val="15000"/>
              </a:spcBef>
            </a:pPr>
            <a:r>
              <a:rPr lang="en-US">
                <a:solidFill>
                  <a:srgbClr val="0033CC"/>
                </a:solidFill>
              </a:rPr>
              <a:t>Not at all                                                                           Extremely</a:t>
            </a:r>
          </a:p>
          <a:p>
            <a:pPr eaLnBrk="1" hangingPunct="1">
              <a:lnSpc>
                <a:spcPct val="50000"/>
              </a:lnSpc>
              <a:spcBef>
                <a:spcPct val="15000"/>
              </a:spcBef>
            </a:pPr>
            <a:r>
              <a:rPr lang="en-US">
                <a:solidFill>
                  <a:srgbClr val="0033CC"/>
                </a:solidFill>
              </a:rPr>
              <a:t>important                                                                           important</a:t>
            </a:r>
          </a:p>
        </p:txBody>
      </p:sp>
    </p:spTree>
    <p:extLst>
      <p:ext uri="{BB962C8B-B14F-4D97-AF65-F5344CB8AC3E}">
        <p14:creationId xmlns:p14="http://schemas.microsoft.com/office/powerpoint/2010/main" val="38554497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685800" y="381000"/>
            <a:ext cx="7772400" cy="1143000"/>
          </a:xfrm>
        </p:spPr>
        <p:txBody>
          <a:bodyPr/>
          <a:lstStyle/>
          <a:p>
            <a:r>
              <a:rPr lang="en-US" dirty="0" smtClean="0"/>
              <a:t>Eliciting confidence</a:t>
            </a:r>
          </a:p>
        </p:txBody>
      </p:sp>
      <p:sp>
        <p:nvSpPr>
          <p:cNvPr id="73731" name="Text Box 3"/>
          <p:cNvSpPr txBox="1">
            <a:spLocks noChangeArrowheads="1"/>
          </p:cNvSpPr>
          <p:nvPr/>
        </p:nvSpPr>
        <p:spPr bwMode="auto">
          <a:xfrm>
            <a:off x="533400" y="3048000"/>
            <a:ext cx="8382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400" dirty="0">
                <a:solidFill>
                  <a:schemeClr val="tx2"/>
                </a:solidFill>
                <a:latin typeface="Times New Roman" pitchFamily="18" charset="0"/>
              </a:rPr>
              <a:t>0 -----------------------------------------------------------------------10</a:t>
            </a:r>
          </a:p>
          <a:p>
            <a:pPr eaLnBrk="1" hangingPunct="1">
              <a:lnSpc>
                <a:spcPct val="60000"/>
              </a:lnSpc>
              <a:spcBef>
                <a:spcPct val="10000"/>
              </a:spcBef>
            </a:pPr>
            <a:r>
              <a:rPr lang="en-US" sz="2400" dirty="0">
                <a:solidFill>
                  <a:schemeClr val="tx2"/>
                </a:solidFill>
                <a:latin typeface="Times New Roman" pitchFamily="18" charset="0"/>
              </a:rPr>
              <a:t>not at all                                                                           extremely</a:t>
            </a:r>
          </a:p>
          <a:p>
            <a:pPr eaLnBrk="1" hangingPunct="1">
              <a:lnSpc>
                <a:spcPct val="60000"/>
              </a:lnSpc>
              <a:spcBef>
                <a:spcPct val="10000"/>
              </a:spcBef>
            </a:pPr>
            <a:r>
              <a:rPr lang="en-US" sz="2400" dirty="0">
                <a:solidFill>
                  <a:schemeClr val="tx2"/>
                </a:solidFill>
                <a:latin typeface="Times New Roman" pitchFamily="18" charset="0"/>
              </a:rPr>
              <a:t>confident                                                                           </a:t>
            </a:r>
            <a:r>
              <a:rPr lang="en-US" sz="2400" dirty="0" err="1">
                <a:solidFill>
                  <a:schemeClr val="tx2"/>
                </a:solidFill>
                <a:latin typeface="Times New Roman" pitchFamily="18" charset="0"/>
              </a:rPr>
              <a:t>confident</a:t>
            </a:r>
            <a:endParaRPr lang="en-US" sz="2400" dirty="0">
              <a:solidFill>
                <a:schemeClr val="tx2"/>
              </a:solidFill>
              <a:latin typeface="Times New Roman" pitchFamily="18" charset="0"/>
            </a:endParaRPr>
          </a:p>
        </p:txBody>
      </p:sp>
      <p:sp>
        <p:nvSpPr>
          <p:cNvPr id="73732" name="Text Box 4"/>
          <p:cNvSpPr txBox="1">
            <a:spLocks noChangeArrowheads="1"/>
          </p:cNvSpPr>
          <p:nvPr/>
        </p:nvSpPr>
        <p:spPr bwMode="auto">
          <a:xfrm>
            <a:off x="381000" y="160020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800">
                <a:solidFill>
                  <a:srgbClr val="000000"/>
                </a:solidFill>
                <a:latin typeface="Times New Roman" pitchFamily="18" charset="0"/>
              </a:rPr>
              <a:t>2.  If you did decide to change, how confident are you that you could do it?</a:t>
            </a:r>
          </a:p>
        </p:txBody>
      </p:sp>
      <p:sp>
        <p:nvSpPr>
          <p:cNvPr id="248837" name="Text Box 5"/>
          <p:cNvSpPr txBox="1">
            <a:spLocks noChangeArrowheads="1"/>
          </p:cNvSpPr>
          <p:nvPr/>
        </p:nvSpPr>
        <p:spPr bwMode="auto">
          <a:xfrm>
            <a:off x="647700" y="4343400"/>
            <a:ext cx="7848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buFontTx/>
              <a:buAutoNum type="alphaUcPeriod"/>
            </a:pPr>
            <a:r>
              <a:rPr lang="en-US" sz="2400" dirty="0">
                <a:solidFill>
                  <a:srgbClr val="000000"/>
                </a:solidFill>
                <a:latin typeface="Times New Roman" pitchFamily="18" charset="0"/>
              </a:rPr>
              <a:t>Why are you at [x#] and not at 0?</a:t>
            </a:r>
          </a:p>
          <a:p>
            <a:pPr eaLnBrk="1" hangingPunct="1">
              <a:spcBef>
                <a:spcPct val="50000"/>
              </a:spcBef>
              <a:buFontTx/>
              <a:buAutoNum type="alphaUcPeriod"/>
            </a:pPr>
            <a:r>
              <a:rPr lang="en-US" sz="2400" dirty="0">
                <a:solidFill>
                  <a:srgbClr val="000000"/>
                </a:solidFill>
                <a:latin typeface="Times New Roman" pitchFamily="18" charset="0"/>
              </a:rPr>
              <a:t>What would need to happen for you to raise your score a couple of points?</a:t>
            </a:r>
          </a:p>
          <a:p>
            <a:pPr eaLnBrk="1" hangingPunct="1">
              <a:spcBef>
                <a:spcPct val="50000"/>
              </a:spcBef>
              <a:buFontTx/>
              <a:buAutoNum type="alphaUcPeriod"/>
            </a:pPr>
            <a:r>
              <a:rPr lang="en-US" sz="2400" dirty="0">
                <a:solidFill>
                  <a:srgbClr val="000000"/>
                </a:solidFill>
                <a:latin typeface="Times New Roman" pitchFamily="18" charset="0"/>
              </a:rPr>
              <a:t>How can I help you get there?</a:t>
            </a:r>
          </a:p>
        </p:txBody>
      </p:sp>
    </p:spTree>
    <p:extLst>
      <p:ext uri="{BB962C8B-B14F-4D97-AF65-F5344CB8AC3E}">
        <p14:creationId xmlns:p14="http://schemas.microsoft.com/office/powerpoint/2010/main" val="147698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88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88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7"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6"/>
          <p:cNvSpPr txBox="1">
            <a:spLocks noChangeArrowheads="1"/>
          </p:cNvSpPr>
          <p:nvPr/>
        </p:nvSpPr>
        <p:spPr bwMode="auto">
          <a:xfrm>
            <a:off x="762000" y="2057400"/>
            <a:ext cx="8382000"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6738" indent="-566738"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spcAft>
                <a:spcPct val="10000"/>
              </a:spcAft>
              <a:buFont typeface="Wingdings" pitchFamily="2" charset="2"/>
              <a:buChar char="v"/>
            </a:pPr>
            <a:r>
              <a:rPr lang="en-US" dirty="0">
                <a:solidFill>
                  <a:srgbClr val="0033CC"/>
                </a:solidFill>
              </a:rPr>
              <a:t>“</a:t>
            </a:r>
            <a:r>
              <a:rPr lang="en-US" sz="2400" dirty="0">
                <a:solidFill>
                  <a:srgbClr val="0033CC"/>
                </a:solidFill>
              </a:rPr>
              <a:t>Many people with problem X feel…” </a:t>
            </a:r>
          </a:p>
          <a:p>
            <a:pPr eaLnBrk="1" hangingPunct="1">
              <a:spcBef>
                <a:spcPct val="50000"/>
              </a:spcBef>
              <a:spcAft>
                <a:spcPct val="10000"/>
              </a:spcAft>
              <a:buFont typeface="Wingdings" pitchFamily="2" charset="2"/>
              <a:buChar char="v"/>
            </a:pPr>
            <a:r>
              <a:rPr lang="en-US" sz="2400" dirty="0">
                <a:solidFill>
                  <a:srgbClr val="0033CC"/>
                </a:solidFill>
              </a:rPr>
              <a:t>“It’s normal to feel…”</a:t>
            </a:r>
          </a:p>
          <a:p>
            <a:pPr eaLnBrk="1" hangingPunct="1">
              <a:spcBef>
                <a:spcPct val="50000"/>
              </a:spcBef>
              <a:spcAft>
                <a:spcPct val="10000"/>
              </a:spcAft>
              <a:buFont typeface="Wingdings" pitchFamily="2" charset="2"/>
              <a:buChar char="v"/>
            </a:pPr>
            <a:r>
              <a:rPr lang="en-US" sz="2400" dirty="0">
                <a:solidFill>
                  <a:srgbClr val="0033CC"/>
                </a:solidFill>
                <a:cs typeface="Times New Roman" pitchFamily="18" charset="0"/>
              </a:rPr>
              <a:t>“It sounds like you’re still struggling with making these  changes, but you’ve made some changes.  It’s not as easy at it looks, huh?</a:t>
            </a:r>
          </a:p>
          <a:p>
            <a:pPr eaLnBrk="1" hangingPunct="1">
              <a:spcBef>
                <a:spcPct val="50000"/>
              </a:spcBef>
              <a:spcAft>
                <a:spcPct val="10000"/>
              </a:spcAft>
              <a:buFont typeface="Wingdings" pitchFamily="2" charset="2"/>
              <a:buChar char="v"/>
            </a:pPr>
            <a:r>
              <a:rPr lang="en-US" sz="2400" dirty="0">
                <a:solidFill>
                  <a:srgbClr val="0033CC"/>
                </a:solidFill>
              </a:rPr>
              <a:t>Avoid “I understand how you feel” &amp; “You’re in denial</a:t>
            </a:r>
          </a:p>
        </p:txBody>
      </p:sp>
      <p:sp>
        <p:nvSpPr>
          <p:cNvPr id="371719" name="Text Box 7"/>
          <p:cNvSpPr txBox="1">
            <a:spLocks noChangeArrowheads="1"/>
          </p:cNvSpPr>
          <p:nvPr/>
        </p:nvSpPr>
        <p:spPr bwMode="auto">
          <a:xfrm>
            <a:off x="838200" y="0"/>
            <a:ext cx="7772400" cy="1274763"/>
          </a:xfrm>
          <a:prstGeom prst="rect">
            <a:avLst/>
          </a:prstGeom>
          <a:noFill/>
          <a:ln w="38100">
            <a:noFill/>
            <a:miter lim="800000"/>
            <a:headEnd/>
            <a:tailEnd/>
          </a:ln>
          <a:effectLst/>
        </p:spPr>
        <p:txBody>
          <a:bodyPr>
            <a:spAutoFit/>
          </a:bodyPr>
          <a:lstStyle/>
          <a:p>
            <a:pPr algn="ctr">
              <a:spcBef>
                <a:spcPct val="20000"/>
              </a:spcBef>
              <a:defRPr/>
            </a:pPr>
            <a:r>
              <a:rPr lang="en-US" sz="4400" b="1" dirty="0">
                <a:effectLst>
                  <a:outerShdw blurRad="38100" dist="38100" dir="2700000" algn="tl">
                    <a:srgbClr val="FFFFFF"/>
                  </a:outerShdw>
                </a:effectLst>
                <a:cs typeface="Times New Roman" pitchFamily="18" charset="0"/>
              </a:rPr>
              <a:t>Affirmation:</a:t>
            </a:r>
          </a:p>
          <a:p>
            <a:pPr algn="ctr">
              <a:spcBef>
                <a:spcPct val="20000"/>
              </a:spcBef>
              <a:defRPr/>
            </a:pPr>
            <a:r>
              <a:rPr lang="en-US" sz="2800" b="1" dirty="0">
                <a:cs typeface="Times New Roman" pitchFamily="18" charset="0"/>
              </a:rPr>
              <a:t>Recognize, Support, &amp; Validate </a:t>
            </a:r>
            <a:r>
              <a:rPr lang="en-US" sz="2800" b="1" dirty="0" err="1">
                <a:cs typeface="Times New Roman" pitchFamily="18" charset="0"/>
              </a:rPr>
              <a:t>pt’s</a:t>
            </a:r>
            <a:r>
              <a:rPr lang="en-US" sz="2800" b="1" dirty="0">
                <a:cs typeface="Times New Roman" pitchFamily="18" charset="0"/>
              </a:rPr>
              <a:t> feelings </a:t>
            </a:r>
          </a:p>
        </p:txBody>
      </p:sp>
      <p:sp>
        <p:nvSpPr>
          <p:cNvPr id="88068" name="Line 8"/>
          <p:cNvSpPr>
            <a:spLocks noChangeShapeType="1"/>
          </p:cNvSpPr>
          <p:nvPr/>
        </p:nvSpPr>
        <p:spPr bwMode="auto">
          <a:xfrm>
            <a:off x="0" y="1371600"/>
            <a:ext cx="91440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997" name="Text Box 10"/>
          <p:cNvSpPr txBox="1">
            <a:spLocks noChangeArrowheads="1"/>
          </p:cNvSpPr>
          <p:nvPr/>
        </p:nvSpPr>
        <p:spPr bwMode="auto">
          <a:xfrm rot="203507">
            <a:off x="1938336" y="5664143"/>
            <a:ext cx="602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solidFill>
                  <a:srgbClr val="C00000"/>
                </a:solidFill>
                <a:latin typeface="Elephant" pitchFamily="18" charset="0"/>
              </a:rPr>
              <a:t>It doesn’t mean agree with pt’s experience (Martian story)  </a:t>
            </a:r>
          </a:p>
        </p:txBody>
      </p:sp>
      <p:pic>
        <p:nvPicPr>
          <p:cNvPr id="8499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42114">
            <a:off x="694215" y="5355793"/>
            <a:ext cx="68738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618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2"/>
          <p:cNvSpPr txBox="1">
            <a:spLocks noChangeArrowheads="1"/>
          </p:cNvSpPr>
          <p:nvPr/>
        </p:nvSpPr>
        <p:spPr bwMode="auto">
          <a:xfrm>
            <a:off x="581025" y="3760788"/>
            <a:ext cx="822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a:t>Q: “Why can’t I save time and administer a questionnaire?”</a:t>
            </a:r>
          </a:p>
        </p:txBody>
      </p:sp>
      <p:pic>
        <p:nvPicPr>
          <p:cNvPr id="74755" name="Picture 3" descr="C:\Users\Mike\AppData\Local\Microsoft\Windows\Temporary Internet Files\Content.IE5\GIN9M2QK\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85800"/>
            <a:ext cx="2173288"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3"/>
          <p:cNvSpPr txBox="1">
            <a:spLocks noChangeArrowheads="1"/>
          </p:cNvSpPr>
          <p:nvPr/>
        </p:nvSpPr>
        <p:spPr bwMode="auto">
          <a:xfrm>
            <a:off x="628650" y="48768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a:t>A: “Cuz it’s important for patient to tell you his/her story.”</a:t>
            </a:r>
          </a:p>
        </p:txBody>
      </p:sp>
    </p:spTree>
    <p:extLst>
      <p:ext uri="{BB962C8B-B14F-4D97-AF65-F5344CB8AC3E}">
        <p14:creationId xmlns:p14="http://schemas.microsoft.com/office/powerpoint/2010/main" val="36358085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Box 1"/>
          <p:cNvSpPr txBox="1">
            <a:spLocks noChangeArrowheads="1"/>
          </p:cNvSpPr>
          <p:nvPr/>
        </p:nvSpPr>
        <p:spPr bwMode="auto">
          <a:xfrm>
            <a:off x="76200" y="1447800"/>
            <a:ext cx="48609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2800" b="1" dirty="0" smtClean="0"/>
              <a:t>“Every decision has some </a:t>
            </a:r>
          </a:p>
          <a:p>
            <a:pPr eaLnBrk="1" hangingPunct="1"/>
            <a:r>
              <a:rPr lang="en-US" sz="2800" b="1" dirty="0" smtClean="0"/>
              <a:t>  level of ambivalence”</a:t>
            </a:r>
          </a:p>
          <a:p>
            <a:pPr eaLnBrk="1" hangingPunct="1"/>
            <a:endParaRPr lang="en-US" sz="2800" dirty="0" smtClean="0"/>
          </a:p>
          <a:p>
            <a:pPr eaLnBrk="1" hangingPunct="1"/>
            <a:r>
              <a:rPr lang="en-US" sz="2800" dirty="0" smtClean="0"/>
              <a:t>   </a:t>
            </a:r>
            <a:r>
              <a:rPr lang="en-US" sz="2400" dirty="0" smtClean="0"/>
              <a:t>Sigmund Freud</a:t>
            </a:r>
            <a:endParaRPr lang="en-US" sz="2400" dirty="0"/>
          </a:p>
        </p:txBody>
      </p:sp>
      <p:sp>
        <p:nvSpPr>
          <p:cNvPr id="2" name="TextBox 1"/>
          <p:cNvSpPr txBox="1">
            <a:spLocks noChangeArrowheads="1"/>
          </p:cNvSpPr>
          <p:nvPr/>
        </p:nvSpPr>
        <p:spPr bwMode="auto">
          <a:xfrm>
            <a:off x="457200" y="4365625"/>
            <a:ext cx="79248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Aft>
                <a:spcPts val="300"/>
              </a:spcAft>
            </a:pPr>
            <a:r>
              <a:rPr lang="en-US" sz="2800" dirty="0"/>
              <a:t>To “decide” means to kill an option (to grieve a loss)</a:t>
            </a:r>
            <a:endParaRPr lang="en-US" sz="2800" dirty="0">
              <a:solidFill>
                <a:srgbClr val="C00000"/>
              </a:solidFill>
            </a:endParaRPr>
          </a:p>
          <a:p>
            <a:pPr eaLnBrk="1" hangingPunct="1"/>
            <a:r>
              <a:rPr lang="en-US" sz="2400" dirty="0">
                <a:solidFill>
                  <a:srgbClr val="C00000"/>
                </a:solidFill>
              </a:rPr>
              <a:t>   “</a:t>
            </a:r>
            <a:r>
              <a:rPr lang="en-US" sz="2400" dirty="0" err="1">
                <a:solidFill>
                  <a:srgbClr val="C00000"/>
                </a:solidFill>
              </a:rPr>
              <a:t>cide</a:t>
            </a:r>
            <a:r>
              <a:rPr lang="en-US" sz="2400" dirty="0">
                <a:solidFill>
                  <a:srgbClr val="C00000"/>
                </a:solidFill>
              </a:rPr>
              <a:t>”:  </a:t>
            </a:r>
            <a:r>
              <a:rPr lang="en-US" sz="2400" dirty="0"/>
              <a:t>kill as in homi</a:t>
            </a:r>
            <a:r>
              <a:rPr lang="en-US" sz="2400" u="sng" dirty="0">
                <a:solidFill>
                  <a:srgbClr val="C00000"/>
                </a:solidFill>
              </a:rPr>
              <a:t>cide</a:t>
            </a:r>
          </a:p>
          <a:p>
            <a:pPr eaLnBrk="1" hangingPunct="1"/>
            <a:endParaRPr lang="en-US" sz="2400" dirty="0"/>
          </a:p>
          <a:p>
            <a:pPr eaLnBrk="1" hangingPunct="1"/>
            <a:r>
              <a:rPr lang="en-US" sz="2400" dirty="0">
                <a:solidFill>
                  <a:srgbClr val="C00000"/>
                </a:solidFill>
              </a:rPr>
              <a:t>   “de”:     </a:t>
            </a:r>
            <a:r>
              <a:rPr lang="en-US" sz="2400" dirty="0"/>
              <a:t>either/or</a:t>
            </a:r>
          </a:p>
        </p:txBody>
      </p:sp>
      <p:cxnSp>
        <p:nvCxnSpPr>
          <p:cNvPr id="4" name="Straight Connector 3"/>
          <p:cNvCxnSpPr/>
          <p:nvPr/>
        </p:nvCxnSpPr>
        <p:spPr>
          <a:xfrm flipV="1">
            <a:off x="0" y="4191000"/>
            <a:ext cx="9144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19380"/>
            <a:ext cx="8045450"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20934094">
            <a:off x="4624273" y="1878796"/>
            <a:ext cx="4230306" cy="954107"/>
          </a:xfrm>
          <a:prstGeom prst="rect">
            <a:avLst/>
          </a:prstGeom>
        </p:spPr>
        <p:txBody>
          <a:bodyPr wrap="square">
            <a:spAutoFit/>
          </a:bodyPr>
          <a:lstStyle/>
          <a:p>
            <a:pPr>
              <a:defRPr/>
            </a:pPr>
            <a:r>
              <a:rPr lang="en-US" sz="2800" dirty="0" smtClean="0">
                <a:solidFill>
                  <a:srgbClr val="C00000"/>
                </a:solidFill>
              </a:rPr>
              <a:t>“I asked for hearing aids, </a:t>
            </a:r>
          </a:p>
          <a:p>
            <a:pPr>
              <a:defRPr/>
            </a:pPr>
            <a:r>
              <a:rPr lang="en-US" sz="2800" dirty="0" smtClean="0">
                <a:solidFill>
                  <a:srgbClr val="C00000"/>
                </a:solidFill>
              </a:rPr>
              <a:t>but didn’t want them!” </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533400" y="609600"/>
            <a:ext cx="8229600" cy="1143000"/>
          </a:xfrm>
        </p:spPr>
        <p:txBody>
          <a:bodyPr/>
          <a:lstStyle/>
          <a:p>
            <a:pPr eaLnBrk="1" hangingPunct="1"/>
            <a:r>
              <a:rPr lang="en-US" dirty="0" smtClean="0"/>
              <a:t>Core Concept:</a:t>
            </a:r>
            <a:br>
              <a:rPr lang="en-US" dirty="0" smtClean="0"/>
            </a:br>
            <a:r>
              <a:rPr lang="en-US" dirty="0" smtClean="0"/>
              <a:t>Managing Pt Ambivalence</a:t>
            </a:r>
          </a:p>
        </p:txBody>
      </p:sp>
      <p:sp>
        <p:nvSpPr>
          <p:cNvPr id="9" name="Oval Callout 8"/>
          <p:cNvSpPr/>
          <p:nvPr/>
        </p:nvSpPr>
        <p:spPr>
          <a:xfrm>
            <a:off x="5867400" y="3276600"/>
            <a:ext cx="2324100" cy="1518522"/>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 don’t </a:t>
            </a:r>
            <a:r>
              <a:rPr lang="en-US" sz="2400" dirty="0" err="1" smtClean="0">
                <a:solidFill>
                  <a:schemeClr val="tx1"/>
                </a:solidFill>
              </a:rPr>
              <a:t>wanna</a:t>
            </a:r>
            <a:endParaRPr lang="en-US" sz="2400" dirty="0">
              <a:solidFill>
                <a:schemeClr val="tx1"/>
              </a:solidFill>
            </a:endParaRPr>
          </a:p>
        </p:txBody>
      </p:sp>
      <p:pic>
        <p:nvPicPr>
          <p:cNvPr id="43010" name="Picture 2" descr="C:\Users\Mike\AppData\Local\Microsoft\Windows\Temporary Internet Files\Content.IE5\7B3L9PSR\MP9004222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0870" y="2438400"/>
            <a:ext cx="2362200" cy="3541570"/>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685800" y="3200400"/>
            <a:ext cx="2244090" cy="1495662"/>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 </a:t>
            </a:r>
            <a:r>
              <a:rPr lang="en-US" sz="2400" dirty="0" err="1" smtClean="0">
                <a:solidFill>
                  <a:schemeClr val="tx1"/>
                </a:solidFill>
              </a:rPr>
              <a:t>wanna</a:t>
            </a:r>
            <a:endParaRPr lang="en-US" sz="2400" dirty="0">
              <a:solidFill>
                <a:schemeClr val="tx1"/>
              </a:solidFill>
            </a:endParaRPr>
          </a:p>
        </p:txBody>
      </p:sp>
    </p:spTree>
    <p:extLst>
      <p:ext uri="{BB962C8B-B14F-4D97-AF65-F5344CB8AC3E}">
        <p14:creationId xmlns:p14="http://schemas.microsoft.com/office/powerpoint/2010/main" val="24846151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990600" y="838200"/>
            <a:ext cx="7239000"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n-US" sz="4400" b="1" dirty="0">
                <a:solidFill>
                  <a:schemeClr val="bg1"/>
                </a:solidFill>
                <a:effectLst>
                  <a:outerShdw blurRad="38100" dist="38100" dir="2700000" algn="tl">
                    <a:srgbClr val="000000">
                      <a:alpha val="43137"/>
                    </a:srgbClr>
                  </a:outerShdw>
                </a:effectLst>
              </a:rPr>
              <a:t>Principle of healing:</a:t>
            </a:r>
          </a:p>
          <a:p>
            <a:pPr eaLnBrk="1" hangingPunct="1">
              <a:spcBef>
                <a:spcPct val="50000"/>
              </a:spcBef>
            </a:pPr>
            <a:endParaRPr lang="en-US" sz="4400" dirty="0"/>
          </a:p>
          <a:p>
            <a:pPr eaLnBrk="1" hangingPunct="1">
              <a:spcBef>
                <a:spcPct val="50000"/>
              </a:spcBef>
            </a:pPr>
            <a:r>
              <a:rPr lang="en-US" sz="3600" dirty="0"/>
              <a:t>Pain has a size and shape, a beginning and end.  It takes over only when not allowed its voice</a:t>
            </a:r>
            <a:r>
              <a:rPr lang="en-US" sz="4000"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1008063" y="3048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400" b="1" dirty="0">
                <a:solidFill>
                  <a:srgbClr val="C00000"/>
                </a:solidFill>
                <a:effectLst>
                  <a:outerShdw blurRad="38100" dist="38100" dir="2700000" algn="tl">
                    <a:srgbClr val="000000">
                      <a:alpha val="43137"/>
                    </a:srgbClr>
                  </a:outerShdw>
                </a:effectLst>
              </a:rPr>
              <a:t>Agenda</a:t>
            </a:r>
          </a:p>
        </p:txBody>
      </p:sp>
      <p:pic>
        <p:nvPicPr>
          <p:cNvPr id="6148" name="Picture 4" descr="C:\Users\Mike\AppData\Local\Microsoft\Windows\Temporary Internet Files\Content.IE5\I1BO6MHT\MC9002508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6150" y="319088"/>
            <a:ext cx="10668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2057400"/>
            <a:ext cx="8229600" cy="4247317"/>
          </a:xfrm>
          <a:prstGeom prst="rect">
            <a:avLst/>
          </a:prstGeom>
        </p:spPr>
        <p:txBody>
          <a:bodyPr wrap="square">
            <a:spAutoFit/>
          </a:bodyPr>
          <a:lstStyle/>
          <a:p>
            <a:pPr marL="342900" indent="-342900">
              <a:spcBef>
                <a:spcPts val="300"/>
              </a:spcBef>
              <a:spcAft>
                <a:spcPts val="300"/>
              </a:spcAft>
              <a:buFont typeface="Wingdings" panose="05000000000000000000" pitchFamily="2" charset="2"/>
              <a:buChar char="v"/>
            </a:pPr>
            <a:r>
              <a:rPr lang="en-US" dirty="0"/>
              <a:t>Achieving</a:t>
            </a:r>
            <a:r>
              <a:rPr lang="en-US" b="1" dirty="0"/>
              <a:t> </a:t>
            </a:r>
            <a:r>
              <a:rPr lang="en-US" dirty="0"/>
              <a:t>likability, </a:t>
            </a:r>
          </a:p>
          <a:p>
            <a:pPr marL="342900" indent="-342900">
              <a:spcBef>
                <a:spcPts val="300"/>
              </a:spcBef>
              <a:spcAft>
                <a:spcPts val="300"/>
              </a:spcAft>
              <a:buFont typeface="Wingdings" panose="05000000000000000000" pitchFamily="2" charset="2"/>
              <a:buChar char="v"/>
            </a:pPr>
            <a:r>
              <a:rPr lang="en-US" dirty="0">
                <a:solidFill>
                  <a:srgbClr val="C00000"/>
                </a:solidFill>
              </a:rPr>
              <a:t>Mitigating traumatic transference,    </a:t>
            </a:r>
          </a:p>
          <a:p>
            <a:pPr marL="342900" indent="-342900">
              <a:spcBef>
                <a:spcPts val="300"/>
              </a:spcBef>
              <a:spcAft>
                <a:spcPts val="300"/>
              </a:spcAft>
              <a:buFont typeface="Wingdings" panose="05000000000000000000" pitchFamily="2" charset="2"/>
              <a:buChar char="v"/>
            </a:pPr>
            <a:r>
              <a:rPr lang="en-US" dirty="0"/>
              <a:t>Understanding a patient’s psychological construction of </a:t>
            </a:r>
            <a:r>
              <a:rPr lang="en-US" dirty="0" smtClean="0"/>
              <a:t>HL, </a:t>
            </a:r>
            <a:endParaRPr lang="en-US" dirty="0"/>
          </a:p>
          <a:p>
            <a:pPr marL="342900" indent="-342900">
              <a:spcBef>
                <a:spcPts val="300"/>
              </a:spcBef>
              <a:spcAft>
                <a:spcPts val="300"/>
              </a:spcAft>
              <a:buFont typeface="Wingdings" panose="05000000000000000000" pitchFamily="2" charset="2"/>
              <a:buChar char="v"/>
            </a:pPr>
            <a:r>
              <a:rPr lang="en-US" dirty="0">
                <a:solidFill>
                  <a:srgbClr val="C00000"/>
                </a:solidFill>
              </a:rPr>
              <a:t>Eliciting and sharing transformative </a:t>
            </a:r>
            <a:r>
              <a:rPr lang="en-US" dirty="0" smtClean="0">
                <a:solidFill>
                  <a:srgbClr val="C00000"/>
                </a:solidFill>
              </a:rPr>
              <a:t>stories, </a:t>
            </a:r>
            <a:endParaRPr lang="en-US" dirty="0">
              <a:solidFill>
                <a:srgbClr val="C00000"/>
              </a:solidFill>
            </a:endParaRPr>
          </a:p>
          <a:p>
            <a:pPr marL="342900" indent="-342900">
              <a:spcBef>
                <a:spcPts val="300"/>
              </a:spcBef>
              <a:spcAft>
                <a:spcPts val="300"/>
              </a:spcAft>
              <a:buFont typeface="Wingdings" panose="05000000000000000000" pitchFamily="2" charset="2"/>
              <a:buChar char="v"/>
            </a:pPr>
            <a:r>
              <a:rPr lang="en-US" dirty="0"/>
              <a:t>Motivational </a:t>
            </a:r>
            <a:r>
              <a:rPr lang="en-US" dirty="0" smtClean="0"/>
              <a:t>Interviewing </a:t>
            </a:r>
            <a:r>
              <a:rPr lang="en-US" sz="1600" dirty="0" smtClean="0"/>
              <a:t>(summary since Doug did this) </a:t>
            </a:r>
            <a:r>
              <a:rPr lang="en-US" sz="1800" dirty="0" smtClean="0"/>
              <a:t>&amp; CBT tools   </a:t>
            </a:r>
            <a:endParaRPr lang="en-US" sz="1800" dirty="0"/>
          </a:p>
          <a:p>
            <a:pPr marL="342900" indent="-342900">
              <a:spcBef>
                <a:spcPts val="300"/>
              </a:spcBef>
              <a:spcAft>
                <a:spcPts val="300"/>
              </a:spcAft>
              <a:buFont typeface="Wingdings" panose="05000000000000000000" pitchFamily="2" charset="2"/>
              <a:buChar char="v"/>
            </a:pPr>
            <a:r>
              <a:rPr lang="en-US" dirty="0">
                <a:solidFill>
                  <a:srgbClr val="C00000"/>
                </a:solidFill>
              </a:rPr>
              <a:t>Externalizing the </a:t>
            </a:r>
            <a:r>
              <a:rPr lang="en-US" dirty="0" smtClean="0">
                <a:solidFill>
                  <a:srgbClr val="C00000"/>
                </a:solidFill>
              </a:rPr>
              <a:t>HL,   </a:t>
            </a:r>
            <a:endParaRPr lang="en-US" dirty="0">
              <a:solidFill>
                <a:srgbClr val="C00000"/>
              </a:solidFill>
            </a:endParaRPr>
          </a:p>
          <a:p>
            <a:pPr marL="342900" indent="-342900">
              <a:spcBef>
                <a:spcPts val="300"/>
              </a:spcBef>
              <a:spcAft>
                <a:spcPts val="300"/>
              </a:spcAft>
              <a:buFont typeface="Wingdings" panose="05000000000000000000" pitchFamily="2" charset="2"/>
              <a:buChar char="v"/>
            </a:pPr>
            <a:r>
              <a:rPr lang="en-US" dirty="0"/>
              <a:t>Facilitating conversational pivotal junctures, </a:t>
            </a:r>
          </a:p>
          <a:p>
            <a:pPr marL="342900" indent="-342900">
              <a:spcBef>
                <a:spcPts val="300"/>
              </a:spcBef>
              <a:spcAft>
                <a:spcPts val="300"/>
              </a:spcAft>
              <a:buFont typeface="Wingdings" panose="05000000000000000000" pitchFamily="2" charset="2"/>
              <a:buChar char="v"/>
            </a:pPr>
            <a:r>
              <a:rPr lang="en-US" dirty="0" smtClean="0">
                <a:solidFill>
                  <a:srgbClr val="C00000"/>
                </a:solidFill>
              </a:rPr>
              <a:t>Nuts and bolts of collaboration, </a:t>
            </a:r>
            <a:endParaRPr lang="en-US" dirty="0">
              <a:solidFill>
                <a:srgbClr val="C00000"/>
              </a:solidFill>
            </a:endParaRPr>
          </a:p>
          <a:p>
            <a:pPr marL="342900" indent="-342900">
              <a:spcBef>
                <a:spcPts val="300"/>
              </a:spcBef>
              <a:spcAft>
                <a:spcPts val="300"/>
              </a:spcAft>
              <a:buFont typeface="Wingdings" panose="05000000000000000000" pitchFamily="2" charset="2"/>
              <a:buChar char="v"/>
            </a:pPr>
            <a:r>
              <a:rPr lang="en-US" dirty="0" smtClean="0"/>
              <a:t>Managing </a:t>
            </a:r>
            <a:r>
              <a:rPr lang="en-US" dirty="0"/>
              <a:t>the </a:t>
            </a:r>
            <a:r>
              <a:rPr lang="en-US" dirty="0" smtClean="0"/>
              <a:t>family and social networks, </a:t>
            </a:r>
            <a:endParaRPr lang="en-US" dirty="0"/>
          </a:p>
          <a:p>
            <a:pPr marL="342900" indent="-342900">
              <a:spcBef>
                <a:spcPts val="300"/>
              </a:spcBef>
              <a:spcAft>
                <a:spcPts val="300"/>
              </a:spcAft>
              <a:buFont typeface="Wingdings" panose="05000000000000000000" pitchFamily="2" charset="2"/>
              <a:buChar char="v"/>
            </a:pPr>
            <a:r>
              <a:rPr lang="en-US" dirty="0" smtClean="0">
                <a:solidFill>
                  <a:srgbClr val="C00000"/>
                </a:solidFill>
              </a:rPr>
              <a:t>Deliberate </a:t>
            </a:r>
            <a:r>
              <a:rPr lang="en-US" dirty="0">
                <a:solidFill>
                  <a:srgbClr val="C00000"/>
                </a:solidFill>
              </a:rPr>
              <a:t>use of spontaneous humor,</a:t>
            </a:r>
          </a:p>
          <a:p>
            <a:pPr marL="342900" indent="-342900">
              <a:spcBef>
                <a:spcPts val="300"/>
              </a:spcBef>
              <a:spcAft>
                <a:spcPts val="300"/>
              </a:spcAft>
              <a:buFont typeface="Wingdings" panose="05000000000000000000" pitchFamily="2" charset="2"/>
              <a:buChar char="v"/>
            </a:pPr>
            <a:r>
              <a:rPr lang="en-US" dirty="0" smtClean="0"/>
              <a:t>Making </a:t>
            </a:r>
            <a:r>
              <a:rPr lang="en-US" dirty="0"/>
              <a:t>effective mental health referrals.  </a:t>
            </a:r>
          </a:p>
        </p:txBody>
      </p:sp>
    </p:spTree>
    <p:extLst>
      <p:ext uri="{BB962C8B-B14F-4D97-AF65-F5344CB8AC3E}">
        <p14:creationId xmlns:p14="http://schemas.microsoft.com/office/powerpoint/2010/main" val="8312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90600" y="533400"/>
            <a:ext cx="72390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000" b="1" dirty="0">
                <a:solidFill>
                  <a:schemeClr val="bg1"/>
                </a:solidFill>
                <a:effectLst>
                  <a:outerShdw blurRad="38100" dist="38100" dir="2700000" algn="tl">
                    <a:srgbClr val="000000">
                      <a:alpha val="43137"/>
                    </a:srgbClr>
                  </a:outerShdw>
                </a:effectLst>
              </a:rPr>
              <a:t>Principle of </a:t>
            </a:r>
            <a:r>
              <a:rPr lang="en-US" sz="4000" b="1" strike="dblStrike" dirty="0">
                <a:solidFill>
                  <a:schemeClr val="bg1"/>
                </a:solidFill>
                <a:effectLst>
                  <a:outerShdw blurRad="38100" dist="38100" dir="2700000" algn="tl">
                    <a:srgbClr val="000000">
                      <a:alpha val="43137"/>
                    </a:srgbClr>
                  </a:outerShdw>
                </a:effectLst>
              </a:rPr>
              <a:t>healing</a:t>
            </a:r>
            <a:r>
              <a:rPr lang="en-US" sz="4000" b="1" dirty="0">
                <a:solidFill>
                  <a:schemeClr val="bg1"/>
                </a:solidFill>
                <a:effectLst>
                  <a:outerShdw blurRad="38100" dist="38100" dir="2700000" algn="tl">
                    <a:srgbClr val="000000">
                      <a:alpha val="43137"/>
                    </a:srgbClr>
                  </a:outerShdw>
                </a:effectLst>
              </a:rPr>
              <a:t> reducing the effects of ambivalence:</a:t>
            </a:r>
          </a:p>
          <a:p>
            <a:pPr>
              <a:spcBef>
                <a:spcPct val="50000"/>
              </a:spcBef>
              <a:defRPr/>
            </a:pPr>
            <a:endParaRPr lang="en-US" sz="3600" strike="dblStrike" dirty="0">
              <a:solidFill>
                <a:prstClr val="black"/>
              </a:solidFill>
            </a:endParaRPr>
          </a:p>
          <a:p>
            <a:pPr>
              <a:spcBef>
                <a:spcPct val="50000"/>
              </a:spcBef>
              <a:defRPr/>
            </a:pPr>
            <a:r>
              <a:rPr lang="en-US" sz="3600" strike="dblStrike" dirty="0">
                <a:solidFill>
                  <a:prstClr val="black"/>
                </a:solidFill>
              </a:rPr>
              <a:t>Pain</a:t>
            </a:r>
            <a:r>
              <a:rPr lang="en-US" sz="3600" dirty="0">
                <a:solidFill>
                  <a:prstClr val="black"/>
                </a:solidFill>
              </a:rPr>
              <a:t> Ambivalence has a size and shape, a beginning and end.  It takes over only when not allowed its voice.</a:t>
            </a:r>
          </a:p>
        </p:txBody>
      </p:sp>
      <p:sp>
        <p:nvSpPr>
          <p:cNvPr id="61443" name="TextBox 1"/>
          <p:cNvSpPr txBox="1">
            <a:spLocks noChangeArrowheads="1"/>
          </p:cNvSpPr>
          <p:nvPr/>
        </p:nvSpPr>
        <p:spPr bwMode="auto">
          <a:xfrm>
            <a:off x="990600" y="28575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4000">
                <a:solidFill>
                  <a:srgbClr val="FF0000"/>
                </a:solidFill>
              </a:rPr>
              <a:t>X</a:t>
            </a:r>
          </a:p>
        </p:txBody>
      </p:sp>
      <p:sp>
        <p:nvSpPr>
          <p:cNvPr id="61444" name="TextBox 3"/>
          <p:cNvSpPr txBox="1">
            <a:spLocks noChangeArrowheads="1"/>
          </p:cNvSpPr>
          <p:nvPr/>
        </p:nvSpPr>
        <p:spPr bwMode="auto">
          <a:xfrm>
            <a:off x="4495800" y="5334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4000">
                <a:solidFill>
                  <a:srgbClr val="FF0000"/>
                </a:solidFill>
              </a:rPr>
              <a:t>X</a:t>
            </a:r>
          </a:p>
        </p:txBody>
      </p:sp>
      <p:sp>
        <p:nvSpPr>
          <p:cNvPr id="61445" name="TextBox 4"/>
          <p:cNvSpPr txBox="1">
            <a:spLocks noChangeArrowheads="1"/>
          </p:cNvSpPr>
          <p:nvPr/>
        </p:nvSpPr>
        <p:spPr bwMode="auto">
          <a:xfrm>
            <a:off x="1387475" y="28575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4000">
                <a:solidFill>
                  <a:srgbClr val="FF0000"/>
                </a:solidFill>
              </a:rPr>
              <a:t>X</a:t>
            </a:r>
          </a:p>
        </p:txBody>
      </p:sp>
      <p:sp>
        <p:nvSpPr>
          <p:cNvPr id="61446" name="TextBox 5"/>
          <p:cNvSpPr txBox="1">
            <a:spLocks noChangeArrowheads="1"/>
          </p:cNvSpPr>
          <p:nvPr/>
        </p:nvSpPr>
        <p:spPr bwMode="auto">
          <a:xfrm>
            <a:off x="5029200" y="533400"/>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4000">
                <a:solidFill>
                  <a:srgbClr val="FF0000"/>
                </a:solidFill>
              </a:rPr>
              <a:t>X</a:t>
            </a:r>
          </a:p>
        </p:txBody>
      </p:sp>
      <p:sp>
        <p:nvSpPr>
          <p:cNvPr id="61447" name="TextBox 6"/>
          <p:cNvSpPr txBox="1">
            <a:spLocks noChangeArrowheads="1"/>
          </p:cNvSpPr>
          <p:nvPr/>
        </p:nvSpPr>
        <p:spPr bwMode="auto">
          <a:xfrm>
            <a:off x="3940175" y="563563"/>
            <a:ext cx="68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4000">
                <a:solidFill>
                  <a:srgbClr val="FF0000"/>
                </a:solidFill>
              </a:rPr>
              <a:t>X</a:t>
            </a:r>
          </a:p>
        </p:txBody>
      </p:sp>
      <p:sp>
        <p:nvSpPr>
          <p:cNvPr id="8" name="Text Box 7"/>
          <p:cNvSpPr txBox="1">
            <a:spLocks noChangeArrowheads="1"/>
          </p:cNvSpPr>
          <p:nvPr/>
        </p:nvSpPr>
        <p:spPr bwMode="auto">
          <a:xfrm rot="-771664">
            <a:off x="914400" y="5133975"/>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2800">
                <a:solidFill>
                  <a:srgbClr val="C00000"/>
                </a:solidFill>
              </a:rPr>
              <a:t>What you don’t talk about </a:t>
            </a:r>
            <a:r>
              <a:rPr lang="en-US" sz="2800" u="sng">
                <a:solidFill>
                  <a:srgbClr val="C00000"/>
                </a:solidFill>
              </a:rPr>
              <a:t>can</a:t>
            </a:r>
            <a:r>
              <a:rPr lang="en-US" sz="2800">
                <a:solidFill>
                  <a:srgbClr val="C00000"/>
                </a:solidFill>
              </a:rPr>
              <a:t> hurt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90600" y="533400"/>
            <a:ext cx="7772400" cy="990600"/>
          </a:xfrm>
        </p:spPr>
        <p:txBody>
          <a:bodyPr/>
          <a:lstStyle/>
          <a:p>
            <a:pPr eaLnBrk="1" hangingPunct="1"/>
            <a:r>
              <a:rPr lang="en-US" sz="3200" b="1" smtClean="0">
                <a:solidFill>
                  <a:schemeClr val="bg1"/>
                </a:solidFill>
                <a:cs typeface="Times New Roman" pitchFamily="18" charset="0"/>
              </a:rPr>
              <a:t>A decisional balance sheet:</a:t>
            </a:r>
            <a:br>
              <a:rPr lang="en-US" sz="3200" b="1" smtClean="0">
                <a:solidFill>
                  <a:schemeClr val="bg1"/>
                </a:solidFill>
                <a:cs typeface="Times New Roman" pitchFamily="18" charset="0"/>
              </a:rPr>
            </a:br>
            <a:r>
              <a:rPr lang="en-US" sz="2800" smtClean="0">
                <a:solidFill>
                  <a:schemeClr val="bg1"/>
                </a:solidFill>
              </a:rPr>
              <a:t>To come or not to come to this workshop.</a:t>
            </a:r>
            <a:br>
              <a:rPr lang="en-US" sz="2800" smtClean="0">
                <a:solidFill>
                  <a:schemeClr val="bg1"/>
                </a:solidFill>
              </a:rPr>
            </a:br>
            <a:endParaRPr lang="en-US" smtClean="0"/>
          </a:p>
        </p:txBody>
      </p:sp>
      <p:sp>
        <p:nvSpPr>
          <p:cNvPr id="63491" name="Text Box 3"/>
          <p:cNvSpPr txBox="1">
            <a:spLocks noChangeArrowheads="1"/>
          </p:cNvSpPr>
          <p:nvPr/>
        </p:nvSpPr>
        <p:spPr bwMode="auto">
          <a:xfrm>
            <a:off x="1600200" y="2362200"/>
            <a:ext cx="5638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63492" name="Line 4"/>
          <p:cNvSpPr>
            <a:spLocks noChangeShapeType="1"/>
          </p:cNvSpPr>
          <p:nvPr/>
        </p:nvSpPr>
        <p:spPr bwMode="auto">
          <a:xfrm>
            <a:off x="4572000" y="22098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3" name="Line 5"/>
          <p:cNvSpPr>
            <a:spLocks noChangeShapeType="1"/>
          </p:cNvSpPr>
          <p:nvPr/>
        </p:nvSpPr>
        <p:spPr bwMode="auto">
          <a:xfrm>
            <a:off x="2133600" y="4114800"/>
            <a:ext cx="502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4" name="Line 6"/>
          <p:cNvSpPr>
            <a:spLocks noChangeShapeType="1"/>
          </p:cNvSpPr>
          <p:nvPr/>
        </p:nvSpPr>
        <p:spPr bwMode="auto">
          <a:xfrm>
            <a:off x="2133600" y="4114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5" name="Line 7"/>
          <p:cNvSpPr>
            <a:spLocks noChangeShapeType="1"/>
          </p:cNvSpPr>
          <p:nvPr/>
        </p:nvSpPr>
        <p:spPr bwMode="auto">
          <a:xfrm>
            <a:off x="2209800" y="6096000"/>
            <a:ext cx="487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6" name="Line 8"/>
          <p:cNvSpPr>
            <a:spLocks noChangeShapeType="1"/>
          </p:cNvSpPr>
          <p:nvPr/>
        </p:nvSpPr>
        <p:spPr bwMode="auto">
          <a:xfrm flipV="1">
            <a:off x="7086600" y="22098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7" name="Line 9"/>
          <p:cNvSpPr>
            <a:spLocks noChangeShapeType="1"/>
          </p:cNvSpPr>
          <p:nvPr/>
        </p:nvSpPr>
        <p:spPr bwMode="auto">
          <a:xfrm flipH="1">
            <a:off x="2133600" y="2209800"/>
            <a:ext cx="502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8" name="Line 10"/>
          <p:cNvSpPr>
            <a:spLocks noChangeShapeType="1"/>
          </p:cNvSpPr>
          <p:nvPr/>
        </p:nvSpPr>
        <p:spPr bwMode="auto">
          <a:xfrm flipV="1">
            <a:off x="2133600" y="2209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9" name="Text Box 11"/>
          <p:cNvSpPr txBox="1">
            <a:spLocks noChangeArrowheads="1"/>
          </p:cNvSpPr>
          <p:nvPr/>
        </p:nvSpPr>
        <p:spPr bwMode="auto">
          <a:xfrm>
            <a:off x="2133600" y="1676400"/>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t>  </a:t>
            </a:r>
            <a:r>
              <a:rPr lang="en-US">
                <a:solidFill>
                  <a:srgbClr val="0033CC"/>
                </a:solidFill>
              </a:rPr>
              <a:t>Come to workshop         Don’t come </a:t>
            </a:r>
          </a:p>
        </p:txBody>
      </p:sp>
      <p:sp>
        <p:nvSpPr>
          <p:cNvPr id="63500" name="Text Box 12"/>
          <p:cNvSpPr txBox="1">
            <a:spLocks noChangeArrowheads="1"/>
          </p:cNvSpPr>
          <p:nvPr/>
        </p:nvSpPr>
        <p:spPr bwMode="auto">
          <a:xfrm>
            <a:off x="990600" y="2743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solidFill>
                  <a:srgbClr val="0033CC"/>
                </a:solidFill>
              </a:rPr>
              <a:t>Benefits</a:t>
            </a:r>
          </a:p>
        </p:txBody>
      </p:sp>
      <p:sp>
        <p:nvSpPr>
          <p:cNvPr id="63501" name="Text Box 13"/>
          <p:cNvSpPr txBox="1">
            <a:spLocks noChangeArrowheads="1"/>
          </p:cNvSpPr>
          <p:nvPr/>
        </p:nvSpPr>
        <p:spPr bwMode="auto">
          <a:xfrm>
            <a:off x="990600" y="4800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solidFill>
                  <a:schemeClr val="bg1"/>
                </a:solidFill>
              </a:rPr>
              <a:t> </a:t>
            </a:r>
            <a:r>
              <a:rPr lang="en-US">
                <a:solidFill>
                  <a:srgbClr val="0033CC"/>
                </a:solidFill>
              </a:rPr>
              <a:t> Costs</a:t>
            </a:r>
          </a:p>
        </p:txBody>
      </p:sp>
      <p:sp>
        <p:nvSpPr>
          <p:cNvPr id="63502" name="Text Box 14"/>
          <p:cNvSpPr txBox="1">
            <a:spLocks noChangeArrowheads="1"/>
          </p:cNvSpPr>
          <p:nvPr/>
        </p:nvSpPr>
        <p:spPr bwMode="auto">
          <a:xfrm>
            <a:off x="2209800" y="2438400"/>
            <a:ext cx="2286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sz="1400">
              <a:latin typeface="Courier New" pitchFamily="49" charset="0"/>
              <a:cs typeface="Courier New" pitchFamily="49" charset="0"/>
            </a:endParaRPr>
          </a:p>
          <a:p>
            <a:pPr eaLnBrk="1" hangingPunct="1">
              <a:spcBef>
                <a:spcPct val="50000"/>
              </a:spcBef>
            </a:pPr>
            <a:endParaRPr lang="en-US" sz="1400">
              <a:cs typeface="Times New Roman" pitchFamily="18" charset="0"/>
            </a:endParaRPr>
          </a:p>
        </p:txBody>
      </p:sp>
      <p:sp>
        <p:nvSpPr>
          <p:cNvPr id="63503" name="Text Box 15"/>
          <p:cNvSpPr txBox="1">
            <a:spLocks noChangeArrowheads="1"/>
          </p:cNvSpPr>
          <p:nvPr/>
        </p:nvSpPr>
        <p:spPr bwMode="auto">
          <a:xfrm>
            <a:off x="2209800" y="41910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sz="1400">
              <a:latin typeface="Courier New" pitchFamily="49" charset="0"/>
              <a:cs typeface="Courier New" pitchFamily="49" charset="0"/>
            </a:endParaRPr>
          </a:p>
        </p:txBody>
      </p:sp>
      <p:sp>
        <p:nvSpPr>
          <p:cNvPr id="63504" name="Text Box 16"/>
          <p:cNvSpPr txBox="1">
            <a:spLocks noChangeArrowheads="1"/>
          </p:cNvSpPr>
          <p:nvPr/>
        </p:nvSpPr>
        <p:spPr bwMode="auto">
          <a:xfrm>
            <a:off x="4648200" y="4267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sz="1400"/>
          </a:p>
        </p:txBody>
      </p:sp>
      <p:sp>
        <p:nvSpPr>
          <p:cNvPr id="63505" name="Text Box 17"/>
          <p:cNvSpPr txBox="1">
            <a:spLocks noChangeArrowheads="1"/>
          </p:cNvSpPr>
          <p:nvPr/>
        </p:nvSpPr>
        <p:spPr bwMode="auto">
          <a:xfrm>
            <a:off x="4572000" y="42672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100" indent="-1651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1400" dirty="0">
                <a:cs typeface="Courier New" pitchFamily="49" charset="0"/>
              </a:rPr>
              <a:t>1. Maybe I’ll miss out on ways to work w </a:t>
            </a:r>
            <a:r>
              <a:rPr lang="en-US" sz="1400" dirty="0" err="1">
                <a:cs typeface="Courier New" pitchFamily="49" charset="0"/>
              </a:rPr>
              <a:t>pts</a:t>
            </a:r>
            <a:r>
              <a:rPr lang="en-US" sz="1400" dirty="0">
                <a:cs typeface="Courier New" pitchFamily="49" charset="0"/>
              </a:rPr>
              <a:t> better</a:t>
            </a:r>
          </a:p>
          <a:p>
            <a:pPr eaLnBrk="1" hangingPunct="1">
              <a:spcBef>
                <a:spcPct val="50000"/>
              </a:spcBef>
            </a:pPr>
            <a:r>
              <a:rPr lang="en-US" sz="1400" dirty="0">
                <a:cs typeface="Courier New" pitchFamily="49" charset="0"/>
              </a:rPr>
              <a:t>2. I won’t see </a:t>
            </a:r>
            <a:r>
              <a:rPr lang="en-US" sz="1400" dirty="0" smtClean="0">
                <a:cs typeface="Courier New" pitchFamily="49" charset="0"/>
              </a:rPr>
              <a:t>Jack/Jill </a:t>
            </a:r>
            <a:r>
              <a:rPr lang="en-US" sz="1400" dirty="0">
                <a:cs typeface="Courier New" pitchFamily="49" charset="0"/>
              </a:rPr>
              <a:t>who I have a crush on</a:t>
            </a:r>
          </a:p>
          <a:p>
            <a:pPr eaLnBrk="1" hangingPunct="1">
              <a:spcBef>
                <a:spcPct val="50000"/>
              </a:spcBef>
            </a:pPr>
            <a:r>
              <a:rPr lang="en-US" sz="1400" dirty="0">
                <a:cs typeface="Courier New" pitchFamily="49" charset="0"/>
              </a:rPr>
              <a:t>3. I miss a vacation-type day</a:t>
            </a:r>
            <a:endParaRPr lang="en-US" sz="1400" dirty="0">
              <a:latin typeface="Courier New" pitchFamily="49" charset="0"/>
              <a:cs typeface="Courier New" pitchFamily="49" charset="0"/>
            </a:endParaRPr>
          </a:p>
        </p:txBody>
      </p:sp>
      <p:sp>
        <p:nvSpPr>
          <p:cNvPr id="63506" name="Text Box 18"/>
          <p:cNvSpPr txBox="1">
            <a:spLocks noChangeArrowheads="1"/>
          </p:cNvSpPr>
          <p:nvPr/>
        </p:nvSpPr>
        <p:spPr bwMode="auto">
          <a:xfrm>
            <a:off x="2209800" y="4191000"/>
            <a:ext cx="228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100" indent="-1651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1400">
                <a:cs typeface="Courier New" pitchFamily="49" charset="0"/>
              </a:rPr>
              <a:t>1. Some/all of it may be boring</a:t>
            </a:r>
          </a:p>
          <a:p>
            <a:pPr eaLnBrk="1" hangingPunct="1">
              <a:spcBef>
                <a:spcPct val="50000"/>
              </a:spcBef>
            </a:pPr>
            <a:r>
              <a:rPr lang="en-US" sz="1400">
                <a:cs typeface="Courier New" pitchFamily="49" charset="0"/>
              </a:rPr>
              <a:t>2. I never liked Mike  Harvey much anyway</a:t>
            </a:r>
          </a:p>
          <a:p>
            <a:pPr eaLnBrk="1" hangingPunct="1">
              <a:spcBef>
                <a:spcPct val="50000"/>
              </a:spcBef>
            </a:pPr>
            <a:r>
              <a:rPr lang="en-US" sz="1400">
                <a:cs typeface="Courier New" pitchFamily="49" charset="0"/>
              </a:rPr>
              <a:t>3. The paperwork only piles up and gets worse</a:t>
            </a:r>
            <a:endParaRPr lang="en-US"/>
          </a:p>
        </p:txBody>
      </p:sp>
      <p:sp>
        <p:nvSpPr>
          <p:cNvPr id="63507" name="Text Box 19"/>
          <p:cNvSpPr txBox="1">
            <a:spLocks noChangeArrowheads="1"/>
          </p:cNvSpPr>
          <p:nvPr/>
        </p:nvSpPr>
        <p:spPr bwMode="auto">
          <a:xfrm>
            <a:off x="2209800" y="2286000"/>
            <a:ext cx="2286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buFontTx/>
              <a:buAutoNum type="arabicPeriod"/>
            </a:pPr>
            <a:r>
              <a:rPr lang="en-US" sz="1400">
                <a:cs typeface="Courier New" pitchFamily="49" charset="0"/>
              </a:rPr>
              <a:t>Maybe I’ll learn something</a:t>
            </a:r>
          </a:p>
          <a:p>
            <a:pPr eaLnBrk="1" hangingPunct="1">
              <a:spcBef>
                <a:spcPct val="50000"/>
              </a:spcBef>
              <a:buFontTx/>
              <a:buAutoNum type="arabicPeriod"/>
            </a:pPr>
            <a:r>
              <a:rPr lang="en-US" sz="1400">
                <a:cs typeface="Courier New" pitchFamily="49" charset="0"/>
              </a:rPr>
              <a:t>A break from paperwork</a:t>
            </a:r>
          </a:p>
          <a:p>
            <a:pPr eaLnBrk="1" hangingPunct="1">
              <a:spcBef>
                <a:spcPct val="50000"/>
              </a:spcBef>
            </a:pPr>
            <a:r>
              <a:rPr lang="en-US" sz="1400">
                <a:cs typeface="Courier New" pitchFamily="49" charset="0"/>
              </a:rPr>
              <a:t>3   Will see old friends</a:t>
            </a:r>
            <a:endParaRPr lang="en-US" sz="1400"/>
          </a:p>
          <a:p>
            <a:pPr eaLnBrk="1" hangingPunct="1">
              <a:spcBef>
                <a:spcPct val="50000"/>
              </a:spcBef>
            </a:pPr>
            <a:endParaRPr lang="en-US"/>
          </a:p>
        </p:txBody>
      </p:sp>
      <p:sp>
        <p:nvSpPr>
          <p:cNvPr id="63508" name="Rectangle 20"/>
          <p:cNvSpPr>
            <a:spLocks noChangeArrowheads="1"/>
          </p:cNvSpPr>
          <p:nvPr/>
        </p:nvSpPr>
        <p:spPr bwMode="auto">
          <a:xfrm>
            <a:off x="4648200" y="2286000"/>
            <a:ext cx="2279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indent="-290513">
              <a:spcBef>
                <a:spcPct val="50000"/>
              </a:spcBef>
            </a:pPr>
            <a:r>
              <a:rPr lang="en-US" sz="1400">
                <a:cs typeface="Courier New" pitchFamily="49" charset="0"/>
              </a:rPr>
              <a:t>1.  Will catch up on paperwork</a:t>
            </a:r>
          </a:p>
          <a:p>
            <a:pPr marL="290513" indent="-290513">
              <a:spcBef>
                <a:spcPct val="50000"/>
              </a:spcBef>
            </a:pPr>
            <a:r>
              <a:rPr lang="en-US" sz="1400">
                <a:cs typeface="Courier New" pitchFamily="49" charset="0"/>
              </a:rPr>
              <a:t>2. Can sleep later maybe</a:t>
            </a:r>
          </a:p>
          <a:p>
            <a:pPr marL="290513" indent="-290513">
              <a:spcBef>
                <a:spcPct val="50000"/>
              </a:spcBef>
            </a:pPr>
            <a:r>
              <a:rPr lang="en-US" sz="1400">
                <a:cs typeface="Courier New" pitchFamily="49" charset="0"/>
              </a:rPr>
              <a:t>3.  Don’t have to  be polite to people I don’t wanna see. </a:t>
            </a:r>
          </a:p>
        </p:txBody>
      </p:sp>
      <p:sp>
        <p:nvSpPr>
          <p:cNvPr id="63509" name="Line 21"/>
          <p:cNvSpPr>
            <a:spLocks noChangeShapeType="1"/>
          </p:cNvSpPr>
          <p:nvPr/>
        </p:nvSpPr>
        <p:spPr bwMode="auto">
          <a:xfrm>
            <a:off x="0" y="1524000"/>
            <a:ext cx="9144000" cy="0"/>
          </a:xfrm>
          <a:prstGeom prst="line">
            <a:avLst/>
          </a:prstGeom>
          <a:noFill/>
          <a:ln w="254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33400" y="304800"/>
            <a:ext cx="7772400" cy="990600"/>
          </a:xfrm>
        </p:spPr>
        <p:txBody>
          <a:bodyPr/>
          <a:lstStyle/>
          <a:p>
            <a:pPr eaLnBrk="1" hangingPunct="1"/>
            <a:r>
              <a:rPr lang="en-US" sz="4000" smtClean="0">
                <a:cs typeface="Times New Roman" pitchFamily="18" charset="0"/>
              </a:rPr>
              <a:t>Joan’s decisional balance sheet</a:t>
            </a:r>
            <a:r>
              <a:rPr lang="en-US" smtClean="0"/>
              <a:t> </a:t>
            </a:r>
          </a:p>
        </p:txBody>
      </p:sp>
      <p:sp>
        <p:nvSpPr>
          <p:cNvPr id="114691" name="Text Box 3"/>
          <p:cNvSpPr txBox="1">
            <a:spLocks noChangeArrowheads="1"/>
          </p:cNvSpPr>
          <p:nvPr/>
        </p:nvSpPr>
        <p:spPr bwMode="auto">
          <a:xfrm>
            <a:off x="1600200" y="2362200"/>
            <a:ext cx="5638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114692" name="Line 4"/>
          <p:cNvSpPr>
            <a:spLocks noChangeShapeType="1"/>
          </p:cNvSpPr>
          <p:nvPr/>
        </p:nvSpPr>
        <p:spPr bwMode="auto">
          <a:xfrm>
            <a:off x="4572000" y="22098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3" name="Line 5"/>
          <p:cNvSpPr>
            <a:spLocks noChangeShapeType="1"/>
          </p:cNvSpPr>
          <p:nvPr/>
        </p:nvSpPr>
        <p:spPr bwMode="auto">
          <a:xfrm>
            <a:off x="2133600" y="4114800"/>
            <a:ext cx="502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4" name="Line 6"/>
          <p:cNvSpPr>
            <a:spLocks noChangeShapeType="1"/>
          </p:cNvSpPr>
          <p:nvPr/>
        </p:nvSpPr>
        <p:spPr bwMode="auto">
          <a:xfrm>
            <a:off x="2133600" y="4114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5" name="Line 7"/>
          <p:cNvSpPr>
            <a:spLocks noChangeShapeType="1"/>
          </p:cNvSpPr>
          <p:nvPr/>
        </p:nvSpPr>
        <p:spPr bwMode="auto">
          <a:xfrm>
            <a:off x="2209800" y="6096000"/>
            <a:ext cx="487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6" name="Line 8"/>
          <p:cNvSpPr>
            <a:spLocks noChangeShapeType="1"/>
          </p:cNvSpPr>
          <p:nvPr/>
        </p:nvSpPr>
        <p:spPr bwMode="auto">
          <a:xfrm flipV="1">
            <a:off x="7086600" y="2209800"/>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7" name="Line 9"/>
          <p:cNvSpPr>
            <a:spLocks noChangeShapeType="1"/>
          </p:cNvSpPr>
          <p:nvPr/>
        </p:nvSpPr>
        <p:spPr bwMode="auto">
          <a:xfrm flipH="1">
            <a:off x="2133600" y="2209800"/>
            <a:ext cx="502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8" name="Line 10"/>
          <p:cNvSpPr>
            <a:spLocks noChangeShapeType="1"/>
          </p:cNvSpPr>
          <p:nvPr/>
        </p:nvSpPr>
        <p:spPr bwMode="auto">
          <a:xfrm flipV="1">
            <a:off x="2133600" y="2209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9" name="Text Box 11"/>
          <p:cNvSpPr txBox="1">
            <a:spLocks noChangeArrowheads="1"/>
          </p:cNvSpPr>
          <p:nvPr/>
        </p:nvSpPr>
        <p:spPr bwMode="auto">
          <a:xfrm>
            <a:off x="2133600" y="1676400"/>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t>      </a:t>
            </a:r>
            <a:r>
              <a:rPr lang="en-US">
                <a:solidFill>
                  <a:srgbClr val="0033CC"/>
                </a:solidFill>
              </a:rPr>
              <a:t>No hearing aids           Hearing aids</a:t>
            </a:r>
          </a:p>
        </p:txBody>
      </p:sp>
      <p:sp>
        <p:nvSpPr>
          <p:cNvPr id="114700" name="Text Box 12"/>
          <p:cNvSpPr txBox="1">
            <a:spLocks noChangeArrowheads="1"/>
          </p:cNvSpPr>
          <p:nvPr/>
        </p:nvSpPr>
        <p:spPr bwMode="auto">
          <a:xfrm>
            <a:off x="990600" y="2743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solidFill>
                  <a:srgbClr val="0033CC"/>
                </a:solidFill>
              </a:rPr>
              <a:t>Benefits</a:t>
            </a:r>
          </a:p>
        </p:txBody>
      </p:sp>
      <p:sp>
        <p:nvSpPr>
          <p:cNvPr id="114701" name="Text Box 13"/>
          <p:cNvSpPr txBox="1">
            <a:spLocks noChangeArrowheads="1"/>
          </p:cNvSpPr>
          <p:nvPr/>
        </p:nvSpPr>
        <p:spPr bwMode="auto">
          <a:xfrm>
            <a:off x="990600" y="4800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a:solidFill>
                  <a:schemeClr val="bg1"/>
                </a:solidFill>
              </a:rPr>
              <a:t> </a:t>
            </a:r>
            <a:r>
              <a:rPr lang="en-US">
                <a:solidFill>
                  <a:srgbClr val="0033CC"/>
                </a:solidFill>
              </a:rPr>
              <a:t> Costs</a:t>
            </a:r>
          </a:p>
        </p:txBody>
      </p:sp>
      <p:sp>
        <p:nvSpPr>
          <p:cNvPr id="114702" name="Text Box 14"/>
          <p:cNvSpPr txBox="1">
            <a:spLocks noChangeArrowheads="1"/>
          </p:cNvSpPr>
          <p:nvPr/>
        </p:nvSpPr>
        <p:spPr bwMode="auto">
          <a:xfrm>
            <a:off x="2209800" y="2438400"/>
            <a:ext cx="2286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sz="1400">
              <a:latin typeface="Courier New" pitchFamily="49" charset="0"/>
              <a:cs typeface="Courier New" pitchFamily="49" charset="0"/>
            </a:endParaRPr>
          </a:p>
          <a:p>
            <a:pPr eaLnBrk="1" hangingPunct="1">
              <a:spcBef>
                <a:spcPct val="50000"/>
              </a:spcBef>
            </a:pPr>
            <a:endParaRPr lang="en-US" sz="1400">
              <a:cs typeface="Times New Roman" pitchFamily="18" charset="0"/>
            </a:endParaRPr>
          </a:p>
        </p:txBody>
      </p:sp>
      <p:sp>
        <p:nvSpPr>
          <p:cNvPr id="114703" name="Text Box 15"/>
          <p:cNvSpPr txBox="1">
            <a:spLocks noChangeArrowheads="1"/>
          </p:cNvSpPr>
          <p:nvPr/>
        </p:nvSpPr>
        <p:spPr bwMode="auto">
          <a:xfrm>
            <a:off x="2209800" y="41910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sz="1400">
              <a:latin typeface="Courier New" pitchFamily="49" charset="0"/>
              <a:cs typeface="Courier New" pitchFamily="49" charset="0"/>
            </a:endParaRPr>
          </a:p>
        </p:txBody>
      </p:sp>
      <p:sp>
        <p:nvSpPr>
          <p:cNvPr id="114704" name="Text Box 16"/>
          <p:cNvSpPr txBox="1">
            <a:spLocks noChangeArrowheads="1"/>
          </p:cNvSpPr>
          <p:nvPr/>
        </p:nvSpPr>
        <p:spPr bwMode="auto">
          <a:xfrm>
            <a:off x="4648200" y="4267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endParaRPr lang="en-US" sz="1400"/>
          </a:p>
        </p:txBody>
      </p:sp>
      <p:sp>
        <p:nvSpPr>
          <p:cNvPr id="114705" name="Text Box 17"/>
          <p:cNvSpPr txBox="1">
            <a:spLocks noChangeArrowheads="1"/>
          </p:cNvSpPr>
          <p:nvPr/>
        </p:nvSpPr>
        <p:spPr bwMode="auto">
          <a:xfrm>
            <a:off x="4678680" y="4267200"/>
            <a:ext cx="2362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100" indent="-1651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1400" dirty="0">
                <a:cs typeface="Courier New" pitchFamily="49" charset="0"/>
              </a:rPr>
              <a:t>1. </a:t>
            </a:r>
            <a:r>
              <a:rPr lang="en-US" sz="1400" dirty="0" smtClean="0">
                <a:cs typeface="Courier New" pitchFamily="49" charset="0"/>
              </a:rPr>
              <a:t>Son might </a:t>
            </a:r>
            <a:r>
              <a:rPr lang="en-US" sz="1400" dirty="0">
                <a:cs typeface="Courier New" pitchFamily="49" charset="0"/>
              </a:rPr>
              <a:t>say “I told you so.”</a:t>
            </a:r>
          </a:p>
          <a:p>
            <a:pPr eaLnBrk="1" hangingPunct="1">
              <a:spcBef>
                <a:spcPct val="50000"/>
              </a:spcBef>
            </a:pPr>
            <a:r>
              <a:rPr lang="en-US" sz="1400" dirty="0">
                <a:cs typeface="Courier New" pitchFamily="49" charset="0"/>
              </a:rPr>
              <a:t>2. </a:t>
            </a:r>
            <a:r>
              <a:rPr lang="en-US" sz="1400" dirty="0" smtClean="0">
                <a:cs typeface="Courier New" pitchFamily="49" charset="0"/>
              </a:rPr>
              <a:t>Son and  his sister would </a:t>
            </a:r>
            <a:r>
              <a:rPr lang="en-US" sz="1400" dirty="0">
                <a:cs typeface="Courier New" pitchFamily="49" charset="0"/>
              </a:rPr>
              <a:t>fight.</a:t>
            </a:r>
          </a:p>
          <a:p>
            <a:pPr eaLnBrk="1" hangingPunct="1">
              <a:spcBef>
                <a:spcPct val="50000"/>
              </a:spcBef>
            </a:pPr>
            <a:r>
              <a:rPr lang="en-US" sz="1400" dirty="0">
                <a:cs typeface="Courier New" pitchFamily="49" charset="0"/>
              </a:rPr>
              <a:t>3. Abandoning deceased husband.</a:t>
            </a:r>
            <a:r>
              <a:rPr lang="en-US" sz="1400" dirty="0">
                <a:latin typeface="Courier New" pitchFamily="49" charset="0"/>
                <a:cs typeface="Courier New" pitchFamily="49" charset="0"/>
              </a:rPr>
              <a:t> </a:t>
            </a:r>
          </a:p>
        </p:txBody>
      </p:sp>
      <p:sp>
        <p:nvSpPr>
          <p:cNvPr id="114706" name="Text Box 18"/>
          <p:cNvSpPr txBox="1">
            <a:spLocks noChangeArrowheads="1"/>
          </p:cNvSpPr>
          <p:nvPr/>
        </p:nvSpPr>
        <p:spPr bwMode="auto">
          <a:xfrm>
            <a:off x="2247900" y="4343400"/>
            <a:ext cx="2286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100" indent="-1651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sz="1400" dirty="0">
                <a:cs typeface="Courier New" pitchFamily="49" charset="0"/>
              </a:rPr>
              <a:t>1. Miss out with grandchildren.</a:t>
            </a:r>
          </a:p>
          <a:p>
            <a:pPr eaLnBrk="1" hangingPunct="1">
              <a:spcBef>
                <a:spcPct val="50000"/>
              </a:spcBef>
            </a:pPr>
            <a:r>
              <a:rPr lang="en-US" sz="1400" dirty="0">
                <a:cs typeface="Courier New" pitchFamily="49" charset="0"/>
              </a:rPr>
              <a:t>2. Not hearing movies.</a:t>
            </a:r>
          </a:p>
          <a:p>
            <a:pPr eaLnBrk="1" hangingPunct="1">
              <a:spcBef>
                <a:spcPct val="50000"/>
              </a:spcBef>
            </a:pPr>
            <a:r>
              <a:rPr lang="en-US" sz="1400" dirty="0">
                <a:cs typeface="Courier New" pitchFamily="49" charset="0"/>
              </a:rPr>
              <a:t>3. Will miss out with TV &amp; music</a:t>
            </a:r>
            <a:endParaRPr lang="en-US" dirty="0"/>
          </a:p>
        </p:txBody>
      </p:sp>
      <p:sp>
        <p:nvSpPr>
          <p:cNvPr id="114707" name="Text Box 19"/>
          <p:cNvSpPr txBox="1">
            <a:spLocks noChangeArrowheads="1"/>
          </p:cNvSpPr>
          <p:nvPr/>
        </p:nvSpPr>
        <p:spPr bwMode="auto">
          <a:xfrm>
            <a:off x="2209800" y="2286000"/>
            <a:ext cx="2286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buFontTx/>
              <a:buAutoNum type="arabicPeriod"/>
            </a:pPr>
            <a:r>
              <a:rPr lang="en-US" sz="1400" dirty="0">
                <a:cs typeface="Courier New" pitchFamily="49" charset="0"/>
              </a:rPr>
              <a:t>Will  </a:t>
            </a:r>
            <a:r>
              <a:rPr lang="en-US" sz="1400" dirty="0" smtClean="0">
                <a:cs typeface="Courier New" pitchFamily="49" charset="0"/>
              </a:rPr>
              <a:t>hopefully die soon and be with deceased husband in heaven</a:t>
            </a:r>
            <a:endParaRPr lang="en-US" sz="1400" dirty="0">
              <a:cs typeface="Courier New" pitchFamily="49" charset="0"/>
            </a:endParaRPr>
          </a:p>
          <a:p>
            <a:pPr eaLnBrk="1" hangingPunct="1">
              <a:spcBef>
                <a:spcPct val="50000"/>
              </a:spcBef>
              <a:buFontTx/>
              <a:buAutoNum type="arabicPeriod"/>
            </a:pPr>
            <a:r>
              <a:rPr lang="en-US" sz="1400" dirty="0">
                <a:cs typeface="Courier New" pitchFamily="49" charset="0"/>
              </a:rPr>
              <a:t>Finally get last word with </a:t>
            </a:r>
            <a:r>
              <a:rPr lang="en-US" sz="1400" dirty="0" smtClean="0">
                <a:cs typeface="Courier New" pitchFamily="49" charset="0"/>
              </a:rPr>
              <a:t>my son. </a:t>
            </a:r>
            <a:endParaRPr lang="en-US" sz="1400" dirty="0">
              <a:cs typeface="Courier New" pitchFamily="49" charset="0"/>
            </a:endParaRPr>
          </a:p>
          <a:p>
            <a:pPr eaLnBrk="1" hangingPunct="1">
              <a:spcBef>
                <a:spcPct val="50000"/>
              </a:spcBef>
            </a:pPr>
            <a:r>
              <a:rPr lang="en-US" sz="1400" dirty="0">
                <a:cs typeface="Courier New" pitchFamily="49" charset="0"/>
              </a:rPr>
              <a:t>3. Avoid stigma of  looking old.</a:t>
            </a:r>
            <a:r>
              <a:rPr lang="en-US" sz="1400" dirty="0"/>
              <a:t> </a:t>
            </a:r>
          </a:p>
          <a:p>
            <a:pPr eaLnBrk="1" hangingPunct="1">
              <a:spcBef>
                <a:spcPct val="50000"/>
              </a:spcBef>
            </a:pPr>
            <a:endParaRPr lang="en-US" dirty="0"/>
          </a:p>
        </p:txBody>
      </p:sp>
      <p:sp>
        <p:nvSpPr>
          <p:cNvPr id="114708" name="Rectangle 20"/>
          <p:cNvSpPr>
            <a:spLocks noChangeArrowheads="1"/>
          </p:cNvSpPr>
          <p:nvPr/>
        </p:nvSpPr>
        <p:spPr bwMode="auto">
          <a:xfrm>
            <a:off x="4648200" y="2286000"/>
            <a:ext cx="22796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indent="-290513">
              <a:spcBef>
                <a:spcPct val="50000"/>
              </a:spcBef>
            </a:pPr>
            <a:r>
              <a:rPr lang="en-US" sz="1400">
                <a:cs typeface="Courier New" pitchFamily="49" charset="0"/>
              </a:rPr>
              <a:t>1. More involvement  with family.</a:t>
            </a:r>
          </a:p>
          <a:p>
            <a:pPr marL="290513" indent="-290513">
              <a:spcBef>
                <a:spcPct val="50000"/>
              </a:spcBef>
            </a:pPr>
            <a:r>
              <a:rPr lang="en-US" sz="1400">
                <a:cs typeface="Courier New" pitchFamily="49" charset="0"/>
              </a:rPr>
              <a:t>2. More enjoyable listening to music, tele </a:t>
            </a:r>
          </a:p>
          <a:p>
            <a:pPr marL="290513" indent="-290513">
              <a:spcBef>
                <a:spcPct val="50000"/>
              </a:spcBef>
            </a:pPr>
            <a:r>
              <a:rPr lang="en-US" sz="1400">
                <a:cs typeface="Courier New" pitchFamily="49" charset="0"/>
              </a:rPr>
              <a:t>3. Less fatigue and anxiety hearing.</a:t>
            </a:r>
          </a:p>
        </p:txBody>
      </p:sp>
      <p:sp>
        <p:nvSpPr>
          <p:cNvPr id="114709" name="Line 21"/>
          <p:cNvSpPr>
            <a:spLocks noChangeShapeType="1"/>
          </p:cNvSpPr>
          <p:nvPr/>
        </p:nvSpPr>
        <p:spPr bwMode="auto">
          <a:xfrm>
            <a:off x="0" y="1524000"/>
            <a:ext cx="9144000" cy="0"/>
          </a:xfrm>
          <a:prstGeom prst="line">
            <a:avLst/>
          </a:prstGeom>
          <a:noFill/>
          <a:ln w="254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550634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485775" y="3327400"/>
            <a:ext cx="8283575" cy="2308225"/>
          </a:xfrm>
          <a:prstGeom prst="rect">
            <a:avLst/>
          </a:prstGeom>
          <a:noFill/>
          <a:ln w="9525">
            <a:noFill/>
            <a:miter lim="800000"/>
            <a:headEnd/>
            <a:tailEnd/>
          </a:ln>
          <a:effec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defRPr/>
            </a:pPr>
            <a:r>
              <a:rPr lang="en-US" sz="3200" dirty="0" smtClean="0">
                <a:solidFill>
                  <a:prstClr val="black"/>
                </a:solidFill>
                <a:latin typeface="Times New Roman"/>
              </a:rPr>
              <a:t>The practitioner should get the </a:t>
            </a:r>
            <a:r>
              <a:rPr lang="en-US" sz="3200" u="sng" dirty="0" smtClean="0">
                <a:solidFill>
                  <a:prstClr val="black"/>
                </a:solidFill>
                <a:latin typeface="Times New Roman"/>
              </a:rPr>
              <a:t>patient </a:t>
            </a:r>
            <a:r>
              <a:rPr lang="en-US" sz="3200" dirty="0" smtClean="0">
                <a:solidFill>
                  <a:prstClr val="black"/>
                </a:solidFill>
                <a:latin typeface="Times New Roman"/>
              </a:rPr>
              <a:t>to do most of the talking: to verbalize rationale for change</a:t>
            </a:r>
          </a:p>
          <a:p>
            <a:pPr eaLnBrk="1" hangingPunct="1">
              <a:spcBef>
                <a:spcPct val="50000"/>
              </a:spcBef>
              <a:defRPr/>
            </a:pPr>
            <a:r>
              <a:rPr lang="en-US" sz="3200" dirty="0" smtClean="0">
                <a:solidFill>
                  <a:prstClr val="black"/>
                </a:solidFill>
                <a:latin typeface="Times New Roman"/>
              </a:rPr>
              <a:t>Self-Perception </a:t>
            </a:r>
            <a:r>
              <a:rPr lang="en-US" sz="3200" dirty="0">
                <a:solidFill>
                  <a:prstClr val="black"/>
                </a:solidFill>
                <a:latin typeface="Times New Roman"/>
              </a:rPr>
              <a:t>Theory:  What the </a:t>
            </a:r>
            <a:r>
              <a:rPr lang="en-US" sz="3200" dirty="0" err="1">
                <a:solidFill>
                  <a:prstClr val="black"/>
                </a:solidFill>
                <a:latin typeface="Times New Roman"/>
              </a:rPr>
              <a:t>pt</a:t>
            </a:r>
            <a:r>
              <a:rPr lang="en-US" sz="3200" dirty="0">
                <a:solidFill>
                  <a:prstClr val="black"/>
                </a:solidFill>
                <a:latin typeface="Times New Roman"/>
              </a:rPr>
              <a:t> says about change is probably what they’re </a:t>
            </a:r>
            <a:r>
              <a:rPr lang="en-US" sz="3200" dirty="0" err="1">
                <a:solidFill>
                  <a:prstClr val="black"/>
                </a:solidFill>
                <a:latin typeface="Times New Roman"/>
              </a:rPr>
              <a:t>gonna</a:t>
            </a:r>
            <a:r>
              <a:rPr lang="en-US" sz="3200" dirty="0">
                <a:solidFill>
                  <a:prstClr val="black"/>
                </a:solidFill>
                <a:latin typeface="Times New Roman"/>
              </a:rPr>
              <a:t> do</a:t>
            </a:r>
            <a:r>
              <a:rPr lang="en-US" sz="3200" dirty="0" smtClean="0">
                <a:solidFill>
                  <a:prstClr val="black"/>
                </a:solidFill>
                <a:latin typeface="Times New Roman"/>
              </a:rPr>
              <a:t>…</a:t>
            </a:r>
            <a:endParaRPr lang="en-US" sz="3200" dirty="0" smtClean="0">
              <a:solidFill>
                <a:srgbClr val="FF0000"/>
              </a:solidFill>
              <a:effectLst>
                <a:outerShdw blurRad="38100" dist="38100" dir="2700000" algn="tl">
                  <a:srgbClr val="000000"/>
                </a:outerShdw>
              </a:effectLst>
            </a:endParaRPr>
          </a:p>
        </p:txBody>
      </p:sp>
      <p:pic>
        <p:nvPicPr>
          <p:cNvPr id="65539" name="Picture 4" descr="C:\Users\Mike\AppData\Local\Microsoft\Windows\Temporary Internet Files\Content.IE5\EVAQJ62N\MM9003097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2580">
            <a:off x="1416050" y="1455738"/>
            <a:ext cx="17875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5" descr="C:\Users\Mike\AppData\Local\Microsoft\Windows\Temporary Internet Files\Content.IE5\EVAQJ62N\MM90030974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22481">
            <a:off x="5191125" y="1368425"/>
            <a:ext cx="19812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 y="0"/>
            <a:ext cx="85344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1"/>
          <p:cNvSpPr txBox="1">
            <a:spLocks noChangeArrowheads="1"/>
          </p:cNvSpPr>
          <p:nvPr/>
        </p:nvSpPr>
        <p:spPr bwMode="auto">
          <a:xfrm>
            <a:off x="853440" y="2133600"/>
            <a:ext cx="739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dirty="0"/>
              <a:t>“When I’m nervous I sometimes talk too much</a:t>
            </a:r>
            <a:r>
              <a:rPr lang="en-US" altLang="en-US" sz="3600" dirty="0" smtClean="0"/>
              <a:t>.”</a:t>
            </a:r>
            <a:endParaRPr lang="en-US" altLang="en-US" sz="3600" dirty="0"/>
          </a:p>
        </p:txBody>
      </p:sp>
    </p:spTree>
    <p:extLst>
      <p:ext uri="{BB962C8B-B14F-4D97-AF65-F5344CB8AC3E}">
        <p14:creationId xmlns:p14="http://schemas.microsoft.com/office/powerpoint/2010/main" val="15714185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1447800"/>
            <a:ext cx="7467600" cy="3600986"/>
          </a:xfrm>
          <a:prstGeom prst="rect">
            <a:avLst/>
          </a:prstGeom>
        </p:spPr>
        <p:txBody>
          <a:bodyPr wrap="square">
            <a:spAutoFit/>
          </a:bodyPr>
          <a:lstStyle/>
          <a:p>
            <a:pPr algn="ctr"/>
            <a:r>
              <a:rPr lang="en-US" sz="4000" b="0" dirty="0" smtClean="0">
                <a:solidFill>
                  <a:srgbClr val="C00000"/>
                </a:solidFill>
              </a:rPr>
              <a:t>Cognitive Behavior Therapy </a:t>
            </a:r>
            <a:r>
              <a:rPr lang="en-US" sz="4000" b="0" dirty="0">
                <a:solidFill>
                  <a:srgbClr val="C00000"/>
                </a:solidFill>
              </a:rPr>
              <a:t>(CBT</a:t>
            </a:r>
            <a:r>
              <a:rPr lang="en-US" sz="4000" b="0" dirty="0" smtClean="0">
                <a:solidFill>
                  <a:srgbClr val="C00000"/>
                </a:solidFill>
              </a:rPr>
              <a:t>)   </a:t>
            </a:r>
          </a:p>
          <a:p>
            <a:endParaRPr lang="en-US" b="0" i="1" dirty="0" smtClean="0"/>
          </a:p>
          <a:p>
            <a:endParaRPr lang="en-US" i="1" dirty="0"/>
          </a:p>
          <a:p>
            <a:pPr algn="ctr"/>
            <a:r>
              <a:rPr lang="en-US" sz="2800" dirty="0" smtClean="0"/>
              <a:t>Thoughts           </a:t>
            </a:r>
            <a:r>
              <a:rPr lang="en-US" sz="2800" dirty="0"/>
              <a:t>Feelings           </a:t>
            </a:r>
            <a:r>
              <a:rPr lang="en-US" sz="2800" dirty="0" smtClean="0"/>
              <a:t>Behavior </a:t>
            </a:r>
            <a:endParaRPr lang="en-US" sz="2800" dirty="0"/>
          </a:p>
          <a:p>
            <a:endParaRPr lang="en-US" b="0" i="1" dirty="0" smtClean="0"/>
          </a:p>
          <a:p>
            <a:endParaRPr lang="en-US" i="1" dirty="0"/>
          </a:p>
          <a:p>
            <a:r>
              <a:rPr lang="en-US" b="0" dirty="0" smtClean="0"/>
              <a:t>The way </a:t>
            </a:r>
            <a:r>
              <a:rPr lang="en-US" b="0" dirty="0"/>
              <a:t>we think about things (e.g. </a:t>
            </a:r>
            <a:r>
              <a:rPr lang="en-US" b="0" dirty="0" smtClean="0"/>
              <a:t>HL) </a:t>
            </a:r>
            <a:r>
              <a:rPr lang="en-US" b="0" dirty="0"/>
              <a:t>affects how we feel emotionally and then how we behave. </a:t>
            </a:r>
          </a:p>
        </p:txBody>
      </p:sp>
      <p:cxnSp>
        <p:nvCxnSpPr>
          <p:cNvPr id="4" name="Straight Arrow Connector 3"/>
          <p:cNvCxnSpPr/>
          <p:nvPr/>
        </p:nvCxnSpPr>
        <p:spPr>
          <a:xfrm>
            <a:off x="2743200" y="3505200"/>
            <a:ext cx="7620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181600" y="3535887"/>
            <a:ext cx="7620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5201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600" b="1" dirty="0" smtClean="0">
                <a:latin typeface="Courier New" pitchFamily="49" charset="0"/>
                <a:cs typeface="Courier New" pitchFamily="49" charset="0"/>
              </a:rPr>
              <a:t>Irrational beliefs </a:t>
            </a:r>
            <a:br>
              <a:rPr lang="en-US" altLang="en-US" sz="3600" b="1" dirty="0" smtClean="0">
                <a:latin typeface="Courier New" pitchFamily="49" charset="0"/>
                <a:cs typeface="Courier New" pitchFamily="49" charset="0"/>
              </a:rPr>
            </a:br>
            <a:r>
              <a:rPr lang="en-US" altLang="en-US" sz="3600" b="1" dirty="0" smtClean="0">
                <a:latin typeface="Courier New" pitchFamily="49" charset="0"/>
                <a:cs typeface="Courier New" pitchFamily="49" charset="0"/>
              </a:rPr>
              <a:t>(self-talk)  </a:t>
            </a:r>
          </a:p>
        </p:txBody>
      </p:sp>
      <p:graphicFrame>
        <p:nvGraphicFramePr>
          <p:cNvPr id="8195" name="Object 3"/>
          <p:cNvGraphicFramePr>
            <a:graphicFrameLocks/>
          </p:cNvGraphicFramePr>
          <p:nvPr/>
        </p:nvGraphicFramePr>
        <p:xfrm>
          <a:off x="1219200" y="2057400"/>
          <a:ext cx="1676400" cy="4387850"/>
        </p:xfrm>
        <a:graphic>
          <a:graphicData uri="http://schemas.openxmlformats.org/presentationml/2006/ole">
            <mc:AlternateContent xmlns:mc="http://schemas.openxmlformats.org/markup-compatibility/2006">
              <mc:Choice xmlns:v="urn:schemas-microsoft-com:vml" Requires="v">
                <p:oleObj spid="_x0000_s44040" name="ClipArt" r:id="rId4" imgW="1700871" imgH="3659054" progId="MS_ClipArt_Gallery.2">
                  <p:embed/>
                </p:oleObj>
              </mc:Choice>
              <mc:Fallback>
                <p:oleObj name="ClipArt" r:id="rId4" imgW="1700871" imgH="3659054"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057400"/>
                        <a:ext cx="1676400"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p:cNvGraphicFramePr>
          <p:nvPr/>
        </p:nvGraphicFramePr>
        <p:xfrm>
          <a:off x="5638800" y="1981200"/>
          <a:ext cx="1676400" cy="4387850"/>
        </p:xfrm>
        <a:graphic>
          <a:graphicData uri="http://schemas.openxmlformats.org/presentationml/2006/ole">
            <mc:AlternateContent xmlns:mc="http://schemas.openxmlformats.org/markup-compatibility/2006">
              <mc:Choice xmlns:v="urn:schemas-microsoft-com:vml" Requires="v">
                <p:oleObj spid="_x0000_s44041" name="ClipArt" r:id="rId6" imgW="1700871" imgH="3659054" progId="MS_ClipArt_Gallery.2">
                  <p:embed/>
                </p:oleObj>
              </mc:Choice>
              <mc:Fallback>
                <p:oleObj name="ClipArt" r:id="rId6" imgW="1700871" imgH="3659054"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981200"/>
                        <a:ext cx="1676400"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53256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71600"/>
            <a:ext cx="7924800" cy="4093428"/>
          </a:xfrm>
          <a:prstGeom prst="rect">
            <a:avLst/>
          </a:prstGeom>
        </p:spPr>
        <p:txBody>
          <a:bodyPr wrap="square">
            <a:spAutoFit/>
          </a:bodyPr>
          <a:lstStyle/>
          <a:p>
            <a:r>
              <a:rPr lang="en-US" dirty="0"/>
              <a:t>“An underlying social norm which views hearing healthcare (at best) as generally irrelevant and (at worst) as a threat.”   </a:t>
            </a:r>
            <a:r>
              <a:rPr lang="en-US" dirty="0" smtClean="0"/>
              <a:t> </a:t>
            </a:r>
          </a:p>
          <a:p>
            <a:endParaRPr lang="en-US" dirty="0"/>
          </a:p>
          <a:p>
            <a:r>
              <a:rPr lang="en-US" dirty="0"/>
              <a:t>“Traditionally, HHPs (Hearing Health Professionals) </a:t>
            </a:r>
            <a:r>
              <a:rPr lang="en-US" dirty="0" smtClean="0"/>
              <a:t>have </a:t>
            </a:r>
            <a:r>
              <a:rPr lang="en-US" dirty="0"/>
              <a:t>invited people to discover they have a ‘condition’ or a hearing impairment, while detailing how bad their condition is (i.e., how flawed the person is) while pointing out the negatives (i.e., ‘these are the sounds you can’t hear…’). </a:t>
            </a:r>
            <a:r>
              <a:rPr lang="en-US" dirty="0" smtClean="0"/>
              <a:t> HHPs </a:t>
            </a:r>
            <a:r>
              <a:rPr lang="en-US" dirty="0"/>
              <a:t>subsequently offer a solution (hearing aids) that is often unexpectedly expensive and may come loaded with negative associations attached to it.” </a:t>
            </a:r>
            <a:endParaRPr lang="en-US" dirty="0" smtClean="0"/>
          </a:p>
          <a:p>
            <a:endParaRPr lang="en-US" dirty="0"/>
          </a:p>
          <a:p>
            <a:r>
              <a:rPr lang="en-US" sz="1800" dirty="0"/>
              <a:t>Beck, D.L &amp; </a:t>
            </a:r>
            <a:r>
              <a:rPr lang="en-US" sz="1800" dirty="0" err="1"/>
              <a:t>Alcock</a:t>
            </a:r>
            <a:r>
              <a:rPr lang="en-US" sz="1800" dirty="0"/>
              <a:t>, C. J.   Right product; wrong message.  </a:t>
            </a:r>
            <a:r>
              <a:rPr lang="en-US" sz="1800" i="1" dirty="0"/>
              <a:t>Hearing Review. 2014: 21(4), 16-20. </a:t>
            </a:r>
            <a:r>
              <a:rPr lang="en-US" sz="1800" i="1" dirty="0" smtClean="0"/>
              <a:t> </a:t>
            </a:r>
            <a:endParaRPr lang="en-US" sz="1800" dirty="0"/>
          </a:p>
        </p:txBody>
      </p:sp>
      <p:sp>
        <p:nvSpPr>
          <p:cNvPr id="3" name="TextBox 2"/>
          <p:cNvSpPr txBox="1"/>
          <p:nvPr/>
        </p:nvSpPr>
        <p:spPr>
          <a:xfrm>
            <a:off x="1600200" y="381000"/>
            <a:ext cx="5943600" cy="523220"/>
          </a:xfrm>
          <a:prstGeom prst="rect">
            <a:avLst/>
          </a:prstGeom>
          <a:noFill/>
        </p:spPr>
        <p:txBody>
          <a:bodyPr wrap="square" rtlCol="0">
            <a:spAutoFit/>
          </a:bodyPr>
          <a:lstStyle/>
          <a:p>
            <a:pPr algn="ctr"/>
            <a:r>
              <a:rPr lang="en-US" sz="2800" dirty="0" smtClean="0">
                <a:solidFill>
                  <a:srgbClr val="C00000"/>
                </a:solidFill>
              </a:rPr>
              <a:t>Right product; wrong message</a:t>
            </a:r>
            <a:endParaRPr lang="en-US" sz="2800" dirty="0">
              <a:solidFill>
                <a:srgbClr val="C00000"/>
              </a:solidFill>
            </a:endParaRPr>
          </a:p>
        </p:txBody>
      </p:sp>
    </p:spTree>
    <p:extLst>
      <p:ext uri="{BB962C8B-B14F-4D97-AF65-F5344CB8AC3E}">
        <p14:creationId xmlns:p14="http://schemas.microsoft.com/office/powerpoint/2010/main" val="27980931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1938992"/>
          </a:xfrm>
          <a:prstGeom prst="rect">
            <a:avLst/>
          </a:prstGeom>
        </p:spPr>
        <p:txBody>
          <a:bodyPr wrap="square">
            <a:spAutoFit/>
          </a:bodyPr>
          <a:lstStyle/>
          <a:p>
            <a:r>
              <a:rPr lang="en-US" sz="2400" u="sng" dirty="0"/>
              <a:t>Step 1:  Begin where the patient is at</a:t>
            </a:r>
            <a:r>
              <a:rPr lang="en-US" sz="2400" i="1" dirty="0"/>
              <a:t>.</a:t>
            </a:r>
            <a:r>
              <a:rPr lang="en-US" sz="2400" dirty="0"/>
              <a:t>  At the outset, it is critical to at least briefly elicit from patients what societal negativity about hearing healthcare they may have internalized and then to convey an appreciation and validation for how they feel. </a:t>
            </a:r>
          </a:p>
        </p:txBody>
      </p:sp>
      <p:sp>
        <p:nvSpPr>
          <p:cNvPr id="3" name="Rectangle 2"/>
          <p:cNvSpPr/>
          <p:nvPr/>
        </p:nvSpPr>
        <p:spPr>
          <a:xfrm>
            <a:off x="929640" y="2819400"/>
            <a:ext cx="7010400" cy="3477875"/>
          </a:xfrm>
          <a:prstGeom prst="rect">
            <a:avLst/>
          </a:prstGeom>
        </p:spPr>
        <p:txBody>
          <a:bodyPr wrap="square">
            <a:spAutoFit/>
          </a:bodyPr>
          <a:lstStyle/>
          <a:p>
            <a:pPr>
              <a:spcBef>
                <a:spcPts val="300"/>
              </a:spcBef>
              <a:spcAft>
                <a:spcPts val="300"/>
              </a:spcAft>
            </a:pPr>
            <a:r>
              <a:rPr lang="en-US" dirty="0"/>
              <a:t>Pt: 	</a:t>
            </a:r>
            <a:r>
              <a:rPr lang="en-US" dirty="0" smtClean="0"/>
              <a:t>        “</a:t>
            </a:r>
            <a:r>
              <a:rPr lang="en-US" dirty="0"/>
              <a:t>It’s not my ears.  My wife mumbles.”</a:t>
            </a:r>
          </a:p>
          <a:p>
            <a:pPr marL="1493838" indent="-1493838">
              <a:spcBef>
                <a:spcPts val="300"/>
              </a:spcBef>
              <a:spcAft>
                <a:spcPts val="300"/>
              </a:spcAft>
            </a:pPr>
            <a:r>
              <a:rPr lang="en-US" dirty="0">
                <a:solidFill>
                  <a:srgbClr val="C00000"/>
                </a:solidFill>
              </a:rPr>
              <a:t>Audiologist: 	“Wow, you’re the up-</a:t>
            </a:r>
            <a:r>
              <a:rPr lang="en-US" dirty="0" err="1">
                <a:solidFill>
                  <a:srgbClr val="C00000"/>
                </a:solidFill>
              </a:rPr>
              <a:t>teenth</a:t>
            </a:r>
            <a:r>
              <a:rPr lang="en-US" dirty="0">
                <a:solidFill>
                  <a:srgbClr val="C00000"/>
                </a:solidFill>
              </a:rPr>
              <a:t> person who’s told me this.  It must be an epidemic!” (smiles)</a:t>
            </a:r>
          </a:p>
          <a:p>
            <a:pPr>
              <a:spcBef>
                <a:spcPts val="300"/>
              </a:spcBef>
              <a:spcAft>
                <a:spcPts val="300"/>
              </a:spcAft>
            </a:pPr>
            <a:r>
              <a:rPr lang="en-US" dirty="0"/>
              <a:t>Pt:	</a:t>
            </a:r>
            <a:r>
              <a:rPr lang="en-US" dirty="0" smtClean="0"/>
              <a:t>        (</a:t>
            </a:r>
            <a:r>
              <a:rPr lang="en-US" dirty="0"/>
              <a:t>smiles)</a:t>
            </a:r>
          </a:p>
          <a:p>
            <a:pPr marL="1493838" indent="-1493838">
              <a:spcBef>
                <a:spcPts val="300"/>
              </a:spcBef>
              <a:spcAft>
                <a:spcPts val="300"/>
              </a:spcAft>
            </a:pPr>
            <a:r>
              <a:rPr lang="en-US" dirty="0">
                <a:solidFill>
                  <a:srgbClr val="C00000"/>
                </a:solidFill>
              </a:rPr>
              <a:t>Audiologist:	“Yeah, many people get the message that having trouble hearing is something to be ashamed of, and they’re afraid of flunking the hearing test, like flunking a final exam.  Is that </a:t>
            </a:r>
            <a:r>
              <a:rPr lang="en-US" dirty="0" err="1">
                <a:solidFill>
                  <a:srgbClr val="C00000"/>
                </a:solidFill>
              </a:rPr>
              <a:t>kinda</a:t>
            </a:r>
            <a:r>
              <a:rPr lang="en-US" dirty="0">
                <a:solidFill>
                  <a:srgbClr val="C00000"/>
                </a:solidFill>
              </a:rPr>
              <a:t> how you feel?”</a:t>
            </a:r>
          </a:p>
          <a:p>
            <a:pPr>
              <a:spcBef>
                <a:spcPts val="300"/>
              </a:spcBef>
              <a:spcAft>
                <a:spcPts val="300"/>
              </a:spcAft>
            </a:pPr>
            <a:r>
              <a:rPr lang="en-US" dirty="0"/>
              <a:t>Pt:	</a:t>
            </a:r>
            <a:r>
              <a:rPr lang="en-US" dirty="0" smtClean="0"/>
              <a:t>         “</a:t>
            </a:r>
            <a:r>
              <a:rPr lang="en-US" dirty="0"/>
              <a:t>Yeah, that’s me.”  (nods his head).   </a:t>
            </a:r>
          </a:p>
        </p:txBody>
      </p:sp>
    </p:spTree>
    <p:extLst>
      <p:ext uri="{BB962C8B-B14F-4D97-AF65-F5344CB8AC3E}">
        <p14:creationId xmlns:p14="http://schemas.microsoft.com/office/powerpoint/2010/main" val="355929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533400"/>
            <a:ext cx="7955280" cy="1569660"/>
          </a:xfrm>
          <a:prstGeom prst="rect">
            <a:avLst/>
          </a:prstGeom>
        </p:spPr>
        <p:txBody>
          <a:bodyPr wrap="square">
            <a:spAutoFit/>
          </a:bodyPr>
          <a:lstStyle/>
          <a:p>
            <a:r>
              <a:rPr lang="en-US" sz="2400" u="sng" dirty="0"/>
              <a:t>Step 2:  Educate patients that they have internal conversations going on in their head that influence their feelings and behavior</a:t>
            </a:r>
            <a:r>
              <a:rPr lang="en-US" sz="2400" dirty="0"/>
              <a:t>   </a:t>
            </a:r>
            <a:endParaRPr lang="en-US" sz="2400" dirty="0" smtClean="0"/>
          </a:p>
          <a:p>
            <a:endParaRPr lang="en-US" sz="2400" dirty="0"/>
          </a:p>
        </p:txBody>
      </p:sp>
      <p:sp>
        <p:nvSpPr>
          <p:cNvPr id="3" name="Rectangle 2"/>
          <p:cNvSpPr/>
          <p:nvPr/>
        </p:nvSpPr>
        <p:spPr>
          <a:xfrm>
            <a:off x="502920" y="2514600"/>
            <a:ext cx="8382000" cy="3323987"/>
          </a:xfrm>
          <a:prstGeom prst="rect">
            <a:avLst/>
          </a:prstGeom>
        </p:spPr>
        <p:txBody>
          <a:bodyPr wrap="square">
            <a:spAutoFit/>
          </a:bodyPr>
          <a:lstStyle/>
          <a:p>
            <a:pPr marL="1431925" indent="-1431925">
              <a:spcBef>
                <a:spcPts val="300"/>
              </a:spcBef>
              <a:spcAft>
                <a:spcPts val="300"/>
              </a:spcAft>
            </a:pPr>
            <a:r>
              <a:rPr lang="en-US" dirty="0"/>
              <a:t>Pt:	</a:t>
            </a:r>
            <a:r>
              <a:rPr lang="en-US" dirty="0" smtClean="0"/>
              <a:t>I </a:t>
            </a:r>
            <a:r>
              <a:rPr lang="en-US" dirty="0"/>
              <a:t>try not to join conversations because I would only fail.  It makes me look stupid.”</a:t>
            </a:r>
          </a:p>
          <a:p>
            <a:pPr marL="1431925" indent="-1431925">
              <a:spcBef>
                <a:spcPts val="300"/>
              </a:spcBef>
              <a:spcAft>
                <a:spcPts val="300"/>
              </a:spcAft>
            </a:pPr>
            <a:r>
              <a:rPr lang="en-US" dirty="0">
                <a:solidFill>
                  <a:srgbClr val="C00000"/>
                </a:solidFill>
              </a:rPr>
              <a:t>Audiologist:	“If you continue choosing to think that evidence of hearing loss makes you look stupid, what will you then feel?”</a:t>
            </a:r>
          </a:p>
          <a:p>
            <a:pPr marL="1431925" indent="-1431925">
              <a:spcBef>
                <a:spcPts val="300"/>
              </a:spcBef>
              <a:spcAft>
                <a:spcPts val="300"/>
              </a:spcAft>
            </a:pPr>
            <a:r>
              <a:rPr lang="en-US" dirty="0"/>
              <a:t>Pt:	</a:t>
            </a:r>
            <a:r>
              <a:rPr lang="en-US" dirty="0" smtClean="0"/>
              <a:t>“</a:t>
            </a:r>
            <a:r>
              <a:rPr lang="en-US" dirty="0"/>
              <a:t>Embarrassed, inadequate . . . “</a:t>
            </a:r>
          </a:p>
          <a:p>
            <a:pPr marL="1431925" indent="-1431925">
              <a:spcBef>
                <a:spcPts val="300"/>
              </a:spcBef>
              <a:spcAft>
                <a:spcPts val="300"/>
              </a:spcAft>
            </a:pPr>
            <a:r>
              <a:rPr lang="en-US" dirty="0">
                <a:solidFill>
                  <a:srgbClr val="C00000"/>
                </a:solidFill>
              </a:rPr>
              <a:t>Audiologist:	“And then what will you do?”</a:t>
            </a:r>
          </a:p>
          <a:p>
            <a:pPr marL="1431925" indent="-1431925">
              <a:spcBef>
                <a:spcPts val="300"/>
              </a:spcBef>
              <a:spcAft>
                <a:spcPts val="300"/>
              </a:spcAft>
            </a:pPr>
            <a:r>
              <a:rPr lang="en-US" dirty="0"/>
              <a:t>Pt:	</a:t>
            </a:r>
            <a:r>
              <a:rPr lang="en-US" dirty="0" smtClean="0"/>
              <a:t>“</a:t>
            </a:r>
            <a:r>
              <a:rPr lang="en-US" dirty="0"/>
              <a:t>Stay at home and make myself a good stiff drink.”  </a:t>
            </a:r>
          </a:p>
          <a:p>
            <a:pPr marL="1431925" indent="-1431925">
              <a:spcBef>
                <a:spcPts val="300"/>
              </a:spcBef>
              <a:spcAft>
                <a:spcPts val="300"/>
              </a:spcAft>
            </a:pPr>
            <a:r>
              <a:rPr lang="en-US" dirty="0">
                <a:solidFill>
                  <a:srgbClr val="C00000"/>
                </a:solidFill>
              </a:rPr>
              <a:t>Audiologist:	“Your thoughts wield a lot of power, huh?”</a:t>
            </a:r>
          </a:p>
          <a:p>
            <a:pPr marL="1431925" indent="-1431925">
              <a:spcBef>
                <a:spcPts val="300"/>
              </a:spcBef>
              <a:spcAft>
                <a:spcPts val="300"/>
              </a:spcAft>
            </a:pPr>
            <a:r>
              <a:rPr lang="en-US" dirty="0"/>
              <a:t>Pt:  	</a:t>
            </a:r>
            <a:r>
              <a:rPr lang="en-US" dirty="0" smtClean="0"/>
              <a:t>“</a:t>
            </a:r>
            <a:r>
              <a:rPr lang="en-US" dirty="0"/>
              <a:t>Yeah, they sure do.”</a:t>
            </a:r>
          </a:p>
        </p:txBody>
      </p:sp>
    </p:spTree>
    <p:extLst>
      <p:ext uri="{BB962C8B-B14F-4D97-AF65-F5344CB8AC3E}">
        <p14:creationId xmlns:p14="http://schemas.microsoft.com/office/powerpoint/2010/main" val="236551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DA Beck Harvey Sept 18 200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DA Beck Harvey Sept 18 200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ADA Beck Harvey Sept 18 200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 Beck Harvey Sept 18 2009</Template>
  <TotalTime>22373</TotalTime>
  <Words>10573</Words>
  <Application>Microsoft Office PowerPoint</Application>
  <PresentationFormat>On-screen Show (4:3)</PresentationFormat>
  <Paragraphs>1135</Paragraphs>
  <Slides>222</Slides>
  <Notes>36</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222</vt:i4>
      </vt:variant>
    </vt:vector>
  </HeadingPairs>
  <TitlesOfParts>
    <vt:vector size="228" baseType="lpstr">
      <vt:lpstr>ADA Beck Harvey Sept 18 2009</vt:lpstr>
      <vt:lpstr>1_Default Design</vt:lpstr>
      <vt:lpstr>1_ADA Beck Harvey Sept 18 2009</vt:lpstr>
      <vt:lpstr>2_ADA Beck Harvey Sept 18 2009</vt:lpstr>
      <vt:lpstr>ClipArt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Robert Cialdini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Motivational Interviewing</vt:lpstr>
      <vt:lpstr>PowerPoint Presentation</vt:lpstr>
      <vt:lpstr>PowerPoint Presentation</vt:lpstr>
      <vt:lpstr>Stages of Change Prochaska, Norcross &amp; Diclemente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Eliciting importance/concern</vt:lpstr>
      <vt:lpstr>Eliciting confidence</vt:lpstr>
      <vt:lpstr>PowerPoint Presentation</vt:lpstr>
      <vt:lpstr>PowerPoint Presentation</vt:lpstr>
      <vt:lpstr>PowerPoint Presentation</vt:lpstr>
      <vt:lpstr>Core Concept: Managing Pt Ambivalence</vt:lpstr>
      <vt:lpstr>PowerPoint Presentation</vt:lpstr>
      <vt:lpstr>PowerPoint Presentation</vt:lpstr>
      <vt:lpstr>A decisional balance sheet: To come or not to come to this workshop. </vt:lpstr>
      <vt:lpstr>Joan’s decisional balance sheet </vt:lpstr>
      <vt:lpstr>PowerPoint Presentation</vt:lpstr>
      <vt:lpstr>PowerPoint Presentation</vt:lpstr>
      <vt:lpstr>PowerPoint Presentation</vt:lpstr>
      <vt:lpstr>Irrational beliefs  (self-talk)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have a relationship with our problems</vt:lpstr>
      <vt:lpstr>Pts have a relationship with a Hearing Loss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Paul’s data</vt:lpstr>
      <vt:lpstr>PowerPoint Presentation</vt:lpstr>
      <vt:lpstr>PowerPoint Presentation</vt:lpstr>
      <vt:lpstr>PowerPoint Presentation</vt:lpstr>
      <vt:lpstr>PowerPoint Presentation</vt:lpstr>
      <vt:lpstr>PowerPoint Presentation</vt:lpstr>
      <vt:lpstr>There are invisible people in your office</vt:lpstr>
      <vt:lpstr>Circular questioning of Joan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William Demant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som_dmb</dc:creator>
  <cp:lastModifiedBy>Mike</cp:lastModifiedBy>
  <cp:revision>513</cp:revision>
  <cp:lastPrinted>2010-02-15T17:59:56Z</cp:lastPrinted>
  <dcterms:created xsi:type="dcterms:W3CDTF">2009-09-18T17:56:14Z</dcterms:created>
  <dcterms:modified xsi:type="dcterms:W3CDTF">2014-08-22T12:53:47Z</dcterms:modified>
</cp:coreProperties>
</file>